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6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tags/tag7.xml" ContentType="application/vnd.openxmlformats-officedocument.presentationml.tags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tags/tag8.xml" ContentType="application/vnd.openxmlformats-officedocument.presentationml.tags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9.xml" ContentType="application/vnd.openxmlformats-officedocument.theme+xml"/>
  <Override PartName="/ppt/tags/tag9.xml" ContentType="application/vnd.openxmlformats-officedocument.presentationml.tags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0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1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12.xml" ContentType="application/vnd.openxmlformats-officedocument.theme+xml"/>
  <Override PartName="/ppt/tags/tag13.xml" ContentType="application/vnd.openxmlformats-officedocument.presentationml.tags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13.xml" ContentType="application/vnd.openxmlformats-officedocument.theme+xml"/>
  <Override PartName="/ppt/tags/tag14.xml" ContentType="application/vnd.openxmlformats-officedocument.presentationml.tags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4.xml" ContentType="application/vnd.openxmlformats-officedocument.theme+xml"/>
  <Override PartName="/ppt/tags/tag15.xml" ContentType="application/vnd.openxmlformats-officedocument.presentationml.tags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5" r:id="rId5"/>
    <p:sldMasterId id="2147483698" r:id="rId6"/>
    <p:sldMasterId id="2147483722" r:id="rId7"/>
    <p:sldMasterId id="2147483732" r:id="rId8"/>
    <p:sldMasterId id="2147483766" r:id="rId9"/>
    <p:sldMasterId id="2147483790" r:id="rId10"/>
    <p:sldMasterId id="2147483792" r:id="rId11"/>
    <p:sldMasterId id="2147483797" r:id="rId12"/>
    <p:sldMasterId id="2147483808" r:id="rId13"/>
    <p:sldMasterId id="2147483834" r:id="rId14"/>
    <p:sldMasterId id="2147483874" r:id="rId15"/>
    <p:sldMasterId id="2147483879" r:id="rId16"/>
    <p:sldMasterId id="2147483890" r:id="rId17"/>
  </p:sldMasterIdLst>
  <p:notesMasterIdLst>
    <p:notesMasterId r:id="rId23"/>
  </p:notesMasterIdLst>
  <p:sldIdLst>
    <p:sldId id="26605" r:id="rId18"/>
    <p:sldId id="26586" r:id="rId19"/>
    <p:sldId id="26587" r:id="rId20"/>
    <p:sldId id="26598" r:id="rId21"/>
    <p:sldId id="26597" r:id="rId2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hong Brejnholt (JINB)" initials="JB(" lastIdx="1" clrIdx="0">
    <p:extLst>
      <p:ext uri="{19B8F6BF-5375-455C-9EA6-DF929625EA0E}">
        <p15:presenceInfo xmlns:p15="http://schemas.microsoft.com/office/powerpoint/2012/main" userId="S::jinb@saxobank.com::d5919cf7-ac60-44fd-8078-b7e7b31263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B1F38-DCF0-442E-B95F-93AE42A8CC67}" v="41" dt="2021-02-17T08:16:39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23"/>
    <p:restoredTop sz="96604"/>
  </p:normalViewPr>
  <p:slideViewPr>
    <p:cSldViewPr snapToGrid="0">
      <p:cViewPr varScale="1">
        <p:scale>
          <a:sx n="104" d="100"/>
          <a:sy n="104" d="100"/>
        </p:scale>
        <p:origin x="22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3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210D7-611B-4B10-963A-46DD557A2B5F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51D9D-6ACB-4800-B018-736AFB0C02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850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Horizontal pod </a:t>
            </a:r>
            <a:r>
              <a:rPr lang="en-US" err="1"/>
              <a:t>autoscaller</a:t>
            </a:r>
            <a:r>
              <a:rPr lang="en-US"/>
              <a:t> - Security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1D9D-6ACB-4800-B018-736AFB0C023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58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1D9D-6ACB-4800-B018-736AFB0C023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469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K" dirty="0"/>
              <a:t>ex for access control</a:t>
            </a:r>
          </a:p>
          <a:p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ExternalDNS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 allows you to control DNS records dynamically via Kubernetes resources in a DNS provider-agnostic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000000"/>
                </a:solidFill>
                <a:effectLst/>
                <a:latin typeface="Clarity City"/>
              </a:rPr>
              <a:t>Kured</a:t>
            </a:r>
            <a:r>
              <a:rPr lang="en-GB" b="0" i="0" dirty="0">
                <a:solidFill>
                  <a:srgbClr val="000000"/>
                </a:solidFill>
                <a:effectLst/>
                <a:latin typeface="Clarity City"/>
              </a:rPr>
              <a:t> 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larity City"/>
              </a:rPr>
              <a:t>KUbernetes</a:t>
            </a:r>
            <a:r>
              <a:rPr lang="en-GB" b="0" i="0" dirty="0">
                <a:solidFill>
                  <a:srgbClr val="000000"/>
                </a:solidFill>
                <a:effectLst/>
                <a:latin typeface="Clarity City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larity City"/>
              </a:rPr>
              <a:t>REboot</a:t>
            </a:r>
            <a:r>
              <a:rPr lang="en-GB" b="0" i="0" dirty="0">
                <a:solidFill>
                  <a:srgbClr val="000000"/>
                </a:solidFill>
                <a:effectLst/>
                <a:latin typeface="Clarity City"/>
              </a:rPr>
              <a:t> Daemon) is a Kubernetes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larity City"/>
              </a:rPr>
              <a:t>daemonset</a:t>
            </a:r>
            <a:r>
              <a:rPr lang="en-GB" b="0" i="0" dirty="0">
                <a:solidFill>
                  <a:srgbClr val="000000"/>
                </a:solidFill>
                <a:effectLst/>
                <a:latin typeface="Clarity City"/>
              </a:rPr>
              <a:t> that performs safe automatic node reboots when the need to do so is indicated by the package management system of the underlying OS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51D9D-6ACB-4800-B018-736AFB0C023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49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19.sv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0.bin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jpe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19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8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8.bin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9.jpe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9.jpe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9.jpe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9.jpe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9.jpe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9.jpe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9.jpe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9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9.jpe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9.jpe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8.jpeg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7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831EC-C0D4-4ECD-8EE7-FC84EE9EB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31550" r="3426" b="12722"/>
          <a:stretch/>
        </p:blipFill>
        <p:spPr>
          <a:xfrm>
            <a:off x="-1" y="0"/>
            <a:ext cx="12192001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2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Bullet poin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386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G - Fifth element edi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F90F2D1-7AFC-42F0-862C-F2E705937C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4638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G - One Third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1" y="1"/>
            <a:ext cx="7988609" cy="68579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59835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5" y="5109669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831EC-C0D4-4ECD-8EE7-FC84EE9EB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31550" r="3426" b="12722"/>
          <a:stretch/>
        </p:blipFill>
        <p:spPr>
          <a:xfrm>
            <a:off x="-1" y="1"/>
            <a:ext cx="12192001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8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G - Summary -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2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319116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2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5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0437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7E38-0221-419E-9D9E-0E43AC81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D4D47-FAFF-4040-84F8-EADE6060B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F37BF-9C91-4CEF-A81A-BD24E4B1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53849-A612-4590-A4CF-6B7E139D2361}" type="datetimeFigureOut">
              <a:rPr lang="da-DK" smtClean="0"/>
              <a:t>10.04.2024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6399D-3D55-496B-9142-F7C5C50D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68504-20CF-400B-A763-476D76FE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CCEDF-22B4-443B-9B57-8AFEE629672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32573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Summary -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27960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2" y="1"/>
            <a:ext cx="7988609" cy="6857999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1" y="-6"/>
            <a:ext cx="7988609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9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861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1" y="1"/>
            <a:ext cx="7988609" cy="68579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28843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9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9622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399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9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1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Bullet points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816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9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350408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9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59481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ul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9C7C3-89AB-4B1C-9C63-D4D8BCE2B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6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ifth element edi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F90F2D1-7AFC-42F0-862C-F2E705937C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579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6B52C1-9BA3-4B94-994F-AFAB54ED2E0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b="1" i="0" baseline="0" err="1">
              <a:solidFill>
                <a:schemeClr val="bg1"/>
              </a:solidFill>
              <a:latin typeface="Open Sans" panose="020B0606030504020204" pitchFamily="34" charset="0"/>
              <a:ea typeface="+mj-ea"/>
              <a:cs typeface="+mj-cs"/>
              <a:sym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DAACFC-E590-584C-9A92-ED43F33A7DB5}"/>
              </a:ext>
            </a:extLst>
          </p:cNvPr>
          <p:cNvGrpSpPr/>
          <p:nvPr userDrawn="1"/>
        </p:nvGrpSpPr>
        <p:grpSpPr>
          <a:xfrm>
            <a:off x="3088141" y="1280201"/>
            <a:ext cx="6015716" cy="4027915"/>
            <a:chOff x="4632212" y="1920301"/>
            <a:chExt cx="9023574" cy="6041872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AF46E50-81A4-0846-8AB0-69D98418F0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2212" y="1920301"/>
              <a:ext cx="9023574" cy="604187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2792FB-1978-1846-8798-EF43BA9B23FA}"/>
                </a:ext>
              </a:extLst>
            </p:cNvPr>
            <p:cNvGrpSpPr/>
            <p:nvPr userDrawn="1"/>
          </p:nvGrpSpPr>
          <p:grpSpPr>
            <a:xfrm>
              <a:off x="5633945" y="2801261"/>
              <a:ext cx="7105210" cy="4602641"/>
              <a:chOff x="5633945" y="2801261"/>
              <a:chExt cx="7105210" cy="460264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2BB3E-82CF-744A-9171-E39C7E8379F1}"/>
                  </a:ext>
                </a:extLst>
              </p:cNvPr>
              <p:cNvSpPr txBox="1"/>
              <p:nvPr userDrawn="1"/>
            </p:nvSpPr>
            <p:spPr>
              <a:xfrm>
                <a:off x="6780504" y="2801261"/>
                <a:ext cx="47269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err="1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Inter" panose="020B0502030000000004" pitchFamily="34" charset="0"/>
                    <a:ea typeface="Inter" panose="020B0502030000000004" pitchFamily="34" charset="0"/>
                    <a:cs typeface="Open Sans" panose="020B0606030504020204" pitchFamily="34" charset="0"/>
                  </a:rPr>
                  <a:t>SaxoExperience</a:t>
                </a:r>
                <a:endPara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Inter" panose="020B0502030000000004" pitchFamily="34" charset="0"/>
                  <a:ea typeface="Inter" panose="020B05020300000000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6281E8-7F63-284E-AD2D-39D245DF7CD8}"/>
                  </a:ext>
                </a:extLst>
              </p:cNvPr>
              <p:cNvSpPr txBox="1"/>
              <p:nvPr userDrawn="1"/>
            </p:nvSpPr>
            <p:spPr>
              <a:xfrm>
                <a:off x="8193750" y="4735456"/>
                <a:ext cx="19800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Inter" panose="020B0502030000000004" pitchFamily="34" charset="0"/>
                    <a:ea typeface="Inter" panose="020B0502030000000004" pitchFamily="34" charset="0"/>
                    <a:cs typeface="Open Sans" panose="020B0606030504020204" pitchFamily="34" charset="0"/>
                  </a:rPr>
                  <a:t>Investors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062262-5F6F-6247-AA11-E1D9C2926BAE}"/>
                  </a:ext>
                </a:extLst>
              </p:cNvPr>
              <p:cNvSpPr txBox="1"/>
              <p:nvPr userDrawn="1"/>
            </p:nvSpPr>
            <p:spPr>
              <a:xfrm>
                <a:off x="5633945" y="4735456"/>
                <a:ext cx="19841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Inter" panose="020B0502030000000004" pitchFamily="34" charset="0"/>
                    <a:ea typeface="Inter" panose="020B0502030000000004" pitchFamily="34" charset="0"/>
                    <a:cs typeface="Open Sans" panose="020B0606030504020204" pitchFamily="34" charset="0"/>
                  </a:rPr>
                  <a:t>Traders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802CA-E650-1044-9A38-BBBEFCE877A2}"/>
                  </a:ext>
                </a:extLst>
              </p:cNvPr>
              <p:cNvSpPr txBox="1"/>
              <p:nvPr userDrawn="1"/>
            </p:nvSpPr>
            <p:spPr>
              <a:xfrm>
                <a:off x="10744247" y="4735456"/>
                <a:ext cx="19949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Inter" panose="020B0502030000000004" pitchFamily="34" charset="0"/>
                    <a:ea typeface="Inter" panose="020B0502030000000004" pitchFamily="34" charset="0"/>
                    <a:cs typeface="Open Sans" panose="020B0606030504020204" pitchFamily="34" charset="0"/>
                  </a:rPr>
                  <a:t>Wholesale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41F6C8-B303-FD4D-9BE8-494A0BBD9EE3}"/>
                  </a:ext>
                </a:extLst>
              </p:cNvPr>
              <p:cNvSpPr txBox="1"/>
              <p:nvPr userDrawn="1"/>
            </p:nvSpPr>
            <p:spPr>
              <a:xfrm>
                <a:off x="7810700" y="6847120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Inter" panose="020B0502030000000004" pitchFamily="34" charset="0"/>
                    <a:ea typeface="Inter" panose="020B0502030000000004" pitchFamily="34" charset="0"/>
                    <a:cs typeface="Open Sans" panose="020B0606030504020204" pitchFamily="34" charset="0"/>
                  </a:rPr>
                  <a:t>Foundation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69DBCE-F17E-7245-8CBF-08D566957FAA}"/>
                  </a:ext>
                </a:extLst>
              </p:cNvPr>
              <p:cNvSpPr txBox="1"/>
              <p:nvPr userDrawn="1"/>
            </p:nvSpPr>
            <p:spPr>
              <a:xfrm>
                <a:off x="7997664" y="3130078"/>
                <a:ext cx="229266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2.142 MM</a:t>
                </a:r>
                <a:b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</a:b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(</a:t>
                </a:r>
                <a:r>
                  <a:rPr lang="da-DK" sz="120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20</a:t>
                </a: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%)</a:t>
                </a:r>
                <a:endParaRPr lang="en-GB" sz="1200" noProof="0" err="1">
                  <a:solidFill>
                    <a:schemeClr val="tx2"/>
                  </a:solidFill>
                  <a:latin typeface="Inter" panose="020B0502030000000004" pitchFamily="34" charset="0"/>
                  <a:ea typeface="Inter" panose="020B050203000000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25D71E-DA48-E649-ADFB-39A4B9AB7B6E}"/>
                  </a:ext>
                </a:extLst>
              </p:cNvPr>
              <p:cNvSpPr txBox="1"/>
              <p:nvPr userDrawn="1"/>
            </p:nvSpPr>
            <p:spPr>
              <a:xfrm>
                <a:off x="7935732" y="7126903"/>
                <a:ext cx="23422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4.451 MM</a:t>
                </a:r>
                <a:r>
                  <a:rPr lang="da-DK" sz="120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 (41</a:t>
                </a: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%)</a:t>
                </a:r>
                <a:endParaRPr lang="en-GB" sz="1200" noProof="0" err="1">
                  <a:solidFill>
                    <a:schemeClr val="tx2"/>
                  </a:solidFill>
                  <a:latin typeface="Inter" panose="020B0502030000000004" pitchFamily="34" charset="0"/>
                  <a:ea typeface="Inter" panose="020B05020300000000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9B174-3889-3E46-99B1-FD8F76094CC2}"/>
                  </a:ext>
                </a:extLst>
              </p:cNvPr>
              <p:cNvSpPr txBox="1"/>
              <p:nvPr userDrawn="1"/>
            </p:nvSpPr>
            <p:spPr>
              <a:xfrm>
                <a:off x="6049776" y="5506885"/>
                <a:ext cx="1152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626 MM</a:t>
                </a:r>
                <a:b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</a:b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(6%)</a:t>
                </a:r>
                <a:endParaRPr lang="en-GB" sz="1200" noProof="0" err="1">
                  <a:solidFill>
                    <a:schemeClr val="tx2"/>
                  </a:solidFill>
                  <a:latin typeface="Inter" panose="020B0502030000000004" pitchFamily="34" charset="0"/>
                  <a:ea typeface="Inter" panose="020B05020300000000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284BEA-3DF0-B644-908C-966345385B0D}"/>
                  </a:ext>
                </a:extLst>
              </p:cNvPr>
              <p:cNvSpPr txBox="1"/>
              <p:nvPr userDrawn="1"/>
            </p:nvSpPr>
            <p:spPr>
              <a:xfrm>
                <a:off x="8552513" y="5506885"/>
                <a:ext cx="132771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2.299 MM</a:t>
                </a:r>
                <a:b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</a:b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(</a:t>
                </a:r>
                <a:r>
                  <a:rPr lang="da-DK" sz="120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20</a:t>
                </a: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%)</a:t>
                </a:r>
                <a:endParaRPr lang="en-GB" sz="1200" noProof="0" err="1">
                  <a:solidFill>
                    <a:schemeClr val="tx2"/>
                  </a:solidFill>
                  <a:latin typeface="Inter" panose="020B0502030000000004" pitchFamily="34" charset="0"/>
                  <a:ea typeface="Inter" panose="020B05020300000000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B84960-BC28-B54E-A5FB-BF0C6A106BCF}"/>
                  </a:ext>
                </a:extLst>
              </p:cNvPr>
              <p:cNvSpPr txBox="1"/>
              <p:nvPr userDrawn="1"/>
            </p:nvSpPr>
            <p:spPr>
              <a:xfrm>
                <a:off x="11070047" y="5506885"/>
                <a:ext cx="11512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1.392 MM</a:t>
                </a:r>
                <a:b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</a:b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(13%)</a:t>
                </a:r>
                <a:endParaRPr lang="en-GB" sz="1200" noProof="0" err="1">
                  <a:solidFill>
                    <a:schemeClr val="tx2"/>
                  </a:solidFill>
                  <a:latin typeface="Inter" panose="020B0502030000000004" pitchFamily="34" charset="0"/>
                  <a:ea typeface="Inter" panose="020B05020300000000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1576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90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Ad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E30024-4933-4C2F-B353-7945BCF6A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-58"/>
          <a:stretch/>
        </p:blipFill>
        <p:spPr>
          <a:xfrm rot="10800000">
            <a:off x="4203391" y="-3669"/>
            <a:ext cx="7988609" cy="510966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9CA9BF0-A593-4F05-A5A1-7862D67E1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9" y="0"/>
            <a:ext cx="12192000" cy="5105999"/>
          </a:xfrm>
          <a:prstGeom prst="rect">
            <a:avLst/>
          </a:prstGeom>
        </p:spPr>
        <p:txBody>
          <a:bodyPr lIns="540000" tIns="540000" rIns="36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713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- Bullet poin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467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- Bullet points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6545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and Framewo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9715500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Enable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people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fulfill their financial aspirations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make an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impact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/>
          <p:nvPr userDrawn="1"/>
        </p:nvSpPr>
        <p:spPr>
          <a:xfrm>
            <a:off x="2476500" y="1962133"/>
            <a:ext cx="9715500" cy="83393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Constantly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innovate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to improve the </a:t>
            </a:r>
            <a:r>
              <a:rPr lang="en-US" sz="1200" b="0" i="0" u="none" strike="noStrike" baseline="0" err="1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SaxoExperience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so that clients can act in a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timely,</a:t>
            </a:r>
          </a:p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relevant and informed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manner in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local and global financial markets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AB845-B56E-4EDF-834A-DFA1106FE5E0}"/>
              </a:ext>
            </a:extLst>
          </p:cNvPr>
          <p:cNvSpPr txBox="1"/>
          <p:nvPr userDrawn="1"/>
        </p:nvSpPr>
        <p:spPr>
          <a:xfrm>
            <a:off x="3359910" y="2787961"/>
            <a:ext cx="3135381" cy="12820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Purpose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enable people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make informed and optimal decisions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 the financial markets in a timely and relevant manner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EFF34F-6E55-4DF9-9F1B-49A08C86D506}"/>
              </a:ext>
            </a:extLst>
          </p:cNvPr>
          <p:cNvSpPr txBox="1"/>
          <p:nvPr userDrawn="1"/>
        </p:nvSpPr>
        <p:spPr>
          <a:xfrm>
            <a:off x="7819416" y="2787961"/>
            <a:ext cx="3505200" cy="12820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Passion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Devote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our passion for clients, leveraging </a:t>
            </a:r>
          </a:p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technology and innovation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to deliver what they need, when they need it in a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user-friendly </a:t>
            </a:r>
            <a:r>
              <a:rPr lang="it-IT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personalised SaxoExperience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BF967-E593-4847-9118-3041FC28D1F6}"/>
              </a:ext>
            </a:extLst>
          </p:cNvPr>
          <p:cNvSpPr txBox="1"/>
          <p:nvPr userDrawn="1"/>
        </p:nvSpPr>
        <p:spPr>
          <a:xfrm>
            <a:off x="3187700" y="4078021"/>
            <a:ext cx="3479800" cy="1289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Partnership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always aim to build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win-win relationships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with clients, partners, employees and </a:t>
            </a:r>
            <a:r>
              <a:rPr lang="it-IT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shareholders based on </a:t>
            </a:r>
            <a:r>
              <a:rPr lang="it-IT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trust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A2620-C15E-40B7-AC2B-0E672C808023}"/>
              </a:ext>
            </a:extLst>
          </p:cNvPr>
          <p:cNvSpPr txBox="1"/>
          <p:nvPr userDrawn="1"/>
        </p:nvSpPr>
        <p:spPr>
          <a:xfrm>
            <a:off x="7698766" y="4063779"/>
            <a:ext cx="3746500" cy="1289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People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Thrive in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passionate and diverse teams</a:t>
            </a:r>
          </a:p>
          <a:p>
            <a:pPr algn="ctr"/>
            <a:r>
              <a:rPr lang="it-IT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by embodying Rationality, Independence,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Honesty, Integrity, Justice, Productivity and Pride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2A2C1-43A5-4CFE-ACD5-80B09E07A6AA}"/>
              </a:ext>
            </a:extLst>
          </p:cNvPr>
          <p:cNvSpPr txBox="1"/>
          <p:nvPr userDrawn="1"/>
        </p:nvSpPr>
        <p:spPr>
          <a:xfrm>
            <a:off x="2476500" y="5367535"/>
            <a:ext cx="9715500" cy="83157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are the most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innovative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best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choice for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clients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who want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impact their lives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by making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informed and optimal financial decisions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0" y="1942780"/>
            <a:ext cx="2476498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Mission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8ECDE4-7C92-4AD8-AB1A-FAB5BE381686}"/>
              </a:ext>
            </a:extLst>
          </p:cNvPr>
          <p:cNvSpPr txBox="1"/>
          <p:nvPr userDrawn="1"/>
        </p:nvSpPr>
        <p:spPr>
          <a:xfrm>
            <a:off x="0" y="2777075"/>
            <a:ext cx="2476498" cy="25749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Identity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5C181F-A6CE-448F-AA4B-4FF10A5BF6CE}"/>
              </a:ext>
            </a:extLst>
          </p:cNvPr>
          <p:cNvSpPr txBox="1"/>
          <p:nvPr userDrawn="1"/>
        </p:nvSpPr>
        <p:spPr>
          <a:xfrm>
            <a:off x="0" y="5348183"/>
            <a:ext cx="2476498" cy="8315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Brand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EC2250-790D-4FBD-9160-86309386BA64}"/>
              </a:ext>
            </a:extLst>
          </p:cNvPr>
          <p:cNvCxnSpPr>
            <a:cxnSpLocks/>
          </p:cNvCxnSpPr>
          <p:nvPr userDrawn="1"/>
        </p:nvCxnSpPr>
        <p:spPr>
          <a:xfrm>
            <a:off x="2476500" y="1119732"/>
            <a:ext cx="0" cy="507938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2A54C4-31DB-4FCA-88E5-21E3864D3597}"/>
              </a:ext>
            </a:extLst>
          </p:cNvPr>
          <p:cNvCxnSpPr>
            <a:cxnSpLocks/>
            <a:stCxn id="12" idx="2"/>
            <a:endCxn id="21" idx="0"/>
          </p:cNvCxnSpPr>
          <p:nvPr userDrawn="1"/>
        </p:nvCxnSpPr>
        <p:spPr>
          <a:xfrm>
            <a:off x="7334250" y="2796066"/>
            <a:ext cx="0" cy="2571469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8498AD-7A14-4C49-A88A-5C24F17E7311}"/>
              </a:ext>
            </a:extLst>
          </p:cNvPr>
          <p:cNvCxnSpPr>
            <a:cxnSpLocks/>
          </p:cNvCxnSpPr>
          <p:nvPr userDrawn="1"/>
        </p:nvCxnSpPr>
        <p:spPr>
          <a:xfrm>
            <a:off x="0" y="5367538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7F0101-EEF0-4892-8321-24ADCB658039}"/>
              </a:ext>
            </a:extLst>
          </p:cNvPr>
          <p:cNvCxnSpPr>
            <a:cxnSpLocks/>
          </p:cNvCxnSpPr>
          <p:nvPr userDrawn="1"/>
        </p:nvCxnSpPr>
        <p:spPr>
          <a:xfrm>
            <a:off x="0" y="279219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DAB68F-37CF-47A9-96D9-5F8093E6B354}"/>
              </a:ext>
            </a:extLst>
          </p:cNvPr>
          <p:cNvCxnSpPr>
            <a:cxnSpLocks/>
          </p:cNvCxnSpPr>
          <p:nvPr userDrawn="1"/>
        </p:nvCxnSpPr>
        <p:spPr>
          <a:xfrm>
            <a:off x="2476500" y="4074287"/>
            <a:ext cx="97155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C7B891-6DF1-490E-B3C4-423A6CA07B10}"/>
              </a:ext>
            </a:extLst>
          </p:cNvPr>
          <p:cNvCxnSpPr>
            <a:cxnSpLocks/>
          </p:cNvCxnSpPr>
          <p:nvPr userDrawn="1"/>
        </p:nvCxnSpPr>
        <p:spPr>
          <a:xfrm>
            <a:off x="957943" y="428655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957943" y="2573870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B8EA37-8AEB-4D79-AFE9-ADF7808FB1B4}"/>
              </a:ext>
            </a:extLst>
          </p:cNvPr>
          <p:cNvCxnSpPr>
            <a:cxnSpLocks/>
          </p:cNvCxnSpPr>
          <p:nvPr userDrawn="1"/>
        </p:nvCxnSpPr>
        <p:spPr>
          <a:xfrm>
            <a:off x="957943" y="5970212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72533" y="358725"/>
            <a:ext cx="11461447" cy="803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Saxo Brand Framework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542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AF375-E6DE-49EA-A2CF-A8CBE34FE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3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Bullet points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70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xo Experienc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454877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sz="1200" b="1">
                <a:solidFill>
                  <a:srgbClr val="FFFFFF"/>
                </a:solidFill>
                <a:latin typeface="+mn-lt"/>
              </a:rPr>
              <a:t>Deliver a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world class client experience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, enabling clients </a:t>
            </a:r>
            <a:br>
              <a:rPr lang="en-US" sz="1200" b="1">
                <a:solidFill>
                  <a:srgbClr val="FFFFFF"/>
                </a:solidFill>
                <a:latin typeface="+mn-lt"/>
              </a:rPr>
            </a:br>
            <a:r>
              <a:rPr lang="en-US" sz="1200" b="1">
                <a:solidFill>
                  <a:srgbClr val="FFFFFF"/>
                </a:solidFill>
                <a:latin typeface="+mn-lt"/>
              </a:rPr>
              <a:t>to act in a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timely and relevant manner,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 with sound money making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2" y="3058279"/>
            <a:ext cx="4508501" cy="2014052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lvl="0" indent="-190510" algn="l">
              <a:lnSpc>
                <a:spcPct val="107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1200">
                <a:solidFill>
                  <a:srgbClr val="FFFF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intuitive end-to-end client journeys</a:t>
            </a:r>
            <a:r>
              <a:rPr lang="en-GB" sz="1200" b="1">
                <a:solidFill>
                  <a:srgbClr val="FFFFFF"/>
                </a:solidFill>
                <a:latin typeface="+mn-lt"/>
              </a:rPr>
              <a:t> </a:t>
            </a:r>
            <a:r>
              <a:rPr lang="en-GB" sz="1200">
                <a:solidFill>
                  <a:srgbClr val="FFFFFF"/>
                </a:solidFill>
                <a:latin typeface="+mn-lt"/>
              </a:rPr>
              <a:t>and</a:t>
            </a:r>
            <a:r>
              <a:rPr lang="en-GB" sz="1200" b="1">
                <a:solidFill>
                  <a:srgbClr val="FFFFFF"/>
                </a:solidFill>
                <a:latin typeface="+mn-lt"/>
              </a:rPr>
              <a:t> </a:t>
            </a:r>
            <a:r>
              <a:rPr lang="en-GB" sz="120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rPr>
              <a:t>offer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personalised services</a:t>
            </a:r>
            <a:r>
              <a:rPr lang="en-GB" sz="120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>
                <a:solidFill>
                  <a:srgbClr val="FFFF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across platforms and human touchpoints in an engaging and user-friendly manner</a:t>
            </a:r>
          </a:p>
          <a:p>
            <a:pPr marL="0" lvl="0" indent="0" algn="l">
              <a:lnSpc>
                <a:spcPct val="107000"/>
              </a:lnSpc>
              <a:buFontTx/>
              <a:buNone/>
            </a:pPr>
            <a:endParaRPr lang="en-GB" sz="1200">
              <a:solidFill>
                <a:srgbClr val="FFFFFF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ct val="107000"/>
              </a:lnSpc>
              <a:buFontTx/>
              <a:buNone/>
            </a:pPr>
            <a:endParaRPr lang="en-GB" sz="1200">
              <a:solidFill>
                <a:srgbClr val="FFFFFF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marR="0" lvl="0" indent="-19051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en-GB" sz="1200">
                <a:solidFill>
                  <a:srgbClr val="FFFFFF"/>
                </a:solidFill>
                <a:latin typeface="+mn-lt"/>
              </a:rPr>
              <a:t>Create a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client centric feedback-loop </a:t>
            </a:r>
            <a:r>
              <a:rPr lang="en-GB" sz="1200">
                <a:solidFill>
                  <a:srgbClr val="FFFFFF"/>
                </a:solidFill>
                <a:latin typeface="+mn-lt"/>
              </a:rPr>
              <a:t>and data tracking capabilities to fuel a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continuous improvement</a:t>
            </a:r>
            <a:r>
              <a:rPr lang="en-GB" sz="1200">
                <a:solidFill>
                  <a:srgbClr val="FFFFFF"/>
                </a:solidFill>
                <a:latin typeface="+mn-lt"/>
              </a:rPr>
              <a:t> of the client experience, measured by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NPS</a:t>
            </a:r>
          </a:p>
          <a:p>
            <a:pPr marL="190510" marR="0" lvl="0" indent="-19051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endParaRPr lang="en-GB" sz="1200" b="1">
              <a:solidFill>
                <a:schemeClr val="tx2"/>
              </a:solidFill>
              <a:latin typeface="+mn-lt"/>
            </a:endParaRPr>
          </a:p>
          <a:p>
            <a:pPr marL="0" marR="0" lvl="0" indent="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>
              <a:solidFill>
                <a:schemeClr val="tx2"/>
              </a:solidFill>
              <a:latin typeface="+mn-lt"/>
            </a:endParaRPr>
          </a:p>
          <a:p>
            <a:pPr marL="190510" marR="0" lvl="0" indent="-19051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en-GB" sz="1200">
                <a:solidFill>
                  <a:srgbClr val="FFFFFF"/>
                </a:solidFill>
                <a:latin typeface="+mn-lt"/>
              </a:rPr>
              <a:t>Deliver long term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sustainable digital growth in  clients </a:t>
            </a:r>
            <a:r>
              <a:rPr lang="en-GB" sz="1200">
                <a:solidFill>
                  <a:srgbClr val="FFFFFF"/>
                </a:solidFill>
                <a:latin typeface="+mn-lt"/>
              </a:rPr>
              <a:t>and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client assets </a:t>
            </a:r>
            <a:r>
              <a:rPr lang="en-GB" sz="1200">
                <a:solidFill>
                  <a:srgbClr val="FFFFFF"/>
                </a:solidFill>
                <a:latin typeface="+mn-lt"/>
              </a:rPr>
              <a:t>with sound money making logic</a:t>
            </a:r>
          </a:p>
          <a:p>
            <a:pPr marL="0" marR="0" lvl="0" indent="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803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err="1">
                <a:solidFill>
                  <a:srgbClr val="FFFFFF"/>
                </a:solidFill>
                <a:latin typeface="+mj-lt"/>
              </a:rPr>
              <a:t>SaxoExperience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760" y="3001253"/>
            <a:ext cx="5433874" cy="201405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4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190510" lvl="1" indent="-190510">
              <a:lnSpc>
                <a:spcPct val="150000"/>
              </a:lnSpc>
              <a:buFontTx/>
              <a:buBlip>
                <a:blip r:embed="rId4"/>
              </a:buBlip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 indent="0">
              <a:lnSpc>
                <a:spcPct val="150000"/>
              </a:lnSpc>
              <a:buFontTx/>
              <a:buNone/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Increase NPS across all client touchpoints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The Saxo brand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Digital client engagement	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World class platforms and APIs		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Client journeys leveraging client insights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Client acquisition and marketing efficiency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Money making logic </a:t>
            </a:r>
            <a:r>
              <a:rPr lang="en-GB" sz="1200" b="1">
                <a:solidFill>
                  <a:srgbClr val="FFFFFF"/>
                </a:solidFill>
                <a:ea typeface="Times New Roman" panose="02020603050405020304" pitchFamily="18" charset="0"/>
              </a:rPr>
              <a:t>	</a:t>
            </a:r>
            <a:endParaRPr lang="en-GB" sz="1200">
              <a:solidFill>
                <a:srgbClr val="FFFFFF"/>
              </a:solidFill>
              <a:ea typeface="Calibri" panose="020F050202020403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8704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82483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79495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333" b="1">
                <a:solidFill>
                  <a:schemeClr val="tx2"/>
                </a:solidFill>
                <a:latin typeface="+mn-lt"/>
              </a:rPr>
              <a:t>NPS</a:t>
            </a:r>
            <a:r>
              <a:rPr lang="en-GB" sz="1333" b="1">
                <a:solidFill>
                  <a:srgbClr val="FFFFFF"/>
                </a:solidFill>
                <a:latin typeface="+mn-lt"/>
              </a:rPr>
              <a:t> to xx%</a:t>
            </a:r>
          </a:p>
          <a:p>
            <a:r>
              <a:rPr lang="en-GB" sz="1067" i="1">
                <a:solidFill>
                  <a:srgbClr val="FFFFFF"/>
                </a:solidFill>
                <a:latin typeface="+mn-lt"/>
              </a:rPr>
              <a:t>In addition to core KPIs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5CE3065-C8C0-0D49-82E4-9B3519AD7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8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d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454877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1200" b="1">
                <a:solidFill>
                  <a:srgbClr val="FFFFFF"/>
                </a:solidFill>
                <a:latin typeface="+mn-lt"/>
              </a:rPr>
              <a:t>Regain position as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global leading provider 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focusing on advanced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VIP and Platinum Traders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2" y="3058279"/>
            <a:ext cx="4508501" cy="2014052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Close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product gaps in Trader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offering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and win market share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 in margin products through acquisition of advanced traders </a:t>
            </a:r>
          </a:p>
          <a:p>
            <a:pPr>
              <a:lnSpc>
                <a:spcPct val="107000"/>
              </a:lnSpc>
            </a:pPr>
            <a:endParaRPr lang="da-DK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da-DK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Improve client retention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and increase lifetime value by introducing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enhanced risk management tools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and practices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Expand selection of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trader services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 order to capture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greater share of wallet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,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build recurring revenue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and diversify TRE composition through improved monetization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803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Traders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761" y="3001252"/>
            <a:ext cx="4586659" cy="2737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Launch of new margin products and markets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Advanced platform tools and analytics for Traders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Increase Trader NPS across all client touchpoints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Risk management tools and policies 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Develop targeted and timely digital engagement machine </a:t>
            </a:r>
            <a:b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for informed trading decisions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Optimise money making logic and enhanced internalisation	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6446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666793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42242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333" b="1">
                <a:solidFill>
                  <a:srgbClr val="FFFFFF"/>
                </a:solidFill>
                <a:latin typeface="+mn-lt"/>
              </a:rPr>
              <a:t>Grow</a:t>
            </a:r>
            <a:r>
              <a:rPr lang="en-GB" sz="1333" b="1">
                <a:solidFill>
                  <a:schemeClr val="tx2"/>
                </a:solidFill>
                <a:latin typeface="+mn-lt"/>
              </a:rPr>
              <a:t> TRE</a:t>
            </a:r>
            <a:r>
              <a:rPr lang="en-GB" sz="1333" b="1">
                <a:solidFill>
                  <a:srgbClr val="FFFFFF"/>
                </a:solidFill>
                <a:latin typeface="+mn-lt"/>
              </a:rPr>
              <a:t> xx% </a:t>
            </a:r>
            <a:r>
              <a:rPr lang="en-GB" sz="1333" b="1" err="1">
                <a:solidFill>
                  <a:srgbClr val="FFFFFF"/>
                </a:solidFill>
                <a:latin typeface="+mn-lt"/>
              </a:rPr>
              <a:t>p.a</a:t>
            </a:r>
            <a:endParaRPr lang="en-GB" sz="1333" b="1">
              <a:solidFill>
                <a:srgbClr val="FFFFFF"/>
              </a:solidFill>
              <a:latin typeface="+mn-lt"/>
            </a:endParaRPr>
          </a:p>
          <a:p>
            <a:r>
              <a:rPr lang="en-GB" sz="1067" i="1">
                <a:solidFill>
                  <a:srgbClr val="FFFFFF"/>
                </a:solidFill>
                <a:latin typeface="+mn-lt"/>
              </a:rPr>
              <a:t>In addition to core KPIs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78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o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454877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>
                <a:solidFill>
                  <a:srgbClr val="FFFFFF"/>
                </a:solidFill>
                <a:latin typeface="+mn-lt"/>
              </a:rPr>
              <a:t>Become the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preferred provider for self-directed and delegating 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(wealth/asset management)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Investors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 in selected geographies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1" y="3058279"/>
            <a:ext cx="4538285" cy="2014052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Ensure Investors across all geographies are serviced on a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user-friendly and personalized platform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 suited to their needs,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Saxo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Investor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 b="1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FontTx/>
              <a:buNone/>
            </a:pPr>
            <a:endParaRPr lang="da-DK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Launch a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world class asset management offering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for delegating investors </a:t>
            </a: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marR="0" lvl="0" indent="-19051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en-US" sz="1200" err="1">
                <a:solidFill>
                  <a:srgbClr val="FFFFFF"/>
                </a:solidFill>
              </a:rPr>
              <a:t>Strengthing</a:t>
            </a:r>
            <a:r>
              <a:rPr lang="en-US" sz="1200">
                <a:solidFill>
                  <a:srgbClr val="FFFFFF"/>
                </a:solidFill>
              </a:rPr>
              <a:t> </a:t>
            </a:r>
            <a:r>
              <a:rPr lang="en-US" sz="1200" b="1">
                <a:solidFill>
                  <a:schemeClr val="tx2"/>
                </a:solidFill>
              </a:rPr>
              <a:t>the money making logic </a:t>
            </a:r>
            <a:r>
              <a:rPr lang="en-US" sz="1200">
                <a:solidFill>
                  <a:srgbClr val="FFFFFF"/>
                </a:solidFill>
              </a:rPr>
              <a:t>by diversifying the </a:t>
            </a:r>
            <a:br>
              <a:rPr lang="en-US" sz="1200">
                <a:solidFill>
                  <a:srgbClr val="FFFFFF"/>
                </a:solidFill>
              </a:rPr>
            </a:br>
            <a:r>
              <a:rPr lang="en-US" sz="1200">
                <a:solidFill>
                  <a:srgbClr val="FFFFFF"/>
                </a:solidFill>
              </a:rPr>
              <a:t>TRE and introducing additional </a:t>
            </a:r>
            <a:r>
              <a:rPr lang="en-US" sz="1200" b="1">
                <a:solidFill>
                  <a:schemeClr val="tx2"/>
                </a:solidFill>
              </a:rPr>
              <a:t>recurring revenue </a:t>
            </a:r>
            <a:r>
              <a:rPr lang="en-US" sz="1200">
                <a:solidFill>
                  <a:srgbClr val="FFFFFF"/>
                </a:solidFill>
              </a:rPr>
              <a:t>streams </a:t>
            </a:r>
            <a:endParaRPr lang="en-GB" sz="120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803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Investors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400" y="3001252"/>
            <a:ext cx="5296838" cy="30146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Roll-out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Saxo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Investor globally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Close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Saxo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Investor product gaps for self-directed Investors in selected geographies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Roll-out a world class asset management solution for delegating Investors in selected geographies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Design and implement money making logic for all Investor clients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Roll out of margin lending, securities lending and subscription models 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buSzPct val="100000"/>
              <a:buFontTx/>
              <a:buNone/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	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6446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82483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59175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333" b="1">
                <a:solidFill>
                  <a:srgbClr val="FFFFFF"/>
                </a:solidFill>
                <a:latin typeface="+mn-lt"/>
              </a:rPr>
              <a:t>Grow</a:t>
            </a:r>
            <a:r>
              <a:rPr lang="en-GB" sz="1333" b="1">
                <a:solidFill>
                  <a:schemeClr val="tx2"/>
                </a:solidFill>
                <a:latin typeface="+mn-lt"/>
              </a:rPr>
              <a:t> TRE</a:t>
            </a:r>
            <a:r>
              <a:rPr lang="en-GB" sz="1333" b="1">
                <a:solidFill>
                  <a:srgbClr val="FFFFFF"/>
                </a:solidFill>
                <a:latin typeface="+mn-lt"/>
              </a:rPr>
              <a:t> xx% </a:t>
            </a:r>
            <a:r>
              <a:rPr lang="en-GB" sz="1333" b="1" err="1">
                <a:solidFill>
                  <a:srgbClr val="FFFFFF"/>
                </a:solidFill>
                <a:latin typeface="+mn-lt"/>
              </a:rPr>
              <a:t>p.a</a:t>
            </a:r>
            <a:endParaRPr lang="en-GB" sz="1333" b="1">
              <a:solidFill>
                <a:srgbClr val="FFFFFF"/>
              </a:solidFill>
              <a:latin typeface="+mn-lt"/>
            </a:endParaRPr>
          </a:p>
          <a:p>
            <a:r>
              <a:rPr lang="en-GB" sz="1067" i="1">
                <a:solidFill>
                  <a:srgbClr val="FFFFFF"/>
                </a:solidFill>
                <a:latin typeface="+mn-lt"/>
              </a:rPr>
              <a:t>In addition to core KPIs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51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454877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>
                <a:solidFill>
                  <a:srgbClr val="FFFFFF"/>
                </a:solidFill>
                <a:latin typeface="+mn-lt"/>
              </a:rPr>
              <a:t>Become the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preferred and trusted provider 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for banks, brokers, independent advisors and asset managers, </a:t>
            </a:r>
            <a:br>
              <a:rPr lang="en-US" sz="1200" b="1">
                <a:solidFill>
                  <a:srgbClr val="FFFFFF"/>
                </a:solidFill>
                <a:latin typeface="+mn-lt"/>
              </a:rPr>
            </a:br>
            <a:r>
              <a:rPr lang="en-US" sz="1200" b="1">
                <a:solidFill>
                  <a:schemeClr val="tx2"/>
                </a:solidFill>
                <a:latin typeface="+mn-lt"/>
              </a:rPr>
              <a:t>selling BaaS and SaaS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 solutions in selected geographies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1" y="3058279"/>
            <a:ext cx="4538285" cy="3121480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Industrialize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the Wholesale offering to enable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scalability, flexibility and agility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Enhance our solutions 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 become market leading within banks, brokers, independent financial advisors and asset managers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leveraging synergies with our direct business</a:t>
            </a: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Build strategic partnerships where Saxo Bank is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considered a core provider</a:t>
            </a: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Transform the money making logic by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introducing a new pricing framework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targeted client selection criteria</a:t>
            </a:r>
            <a:endParaRPr lang="en-GB" sz="120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726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SAS – Saxo Advances Solutions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400" y="3001252"/>
            <a:ext cx="5326981" cy="2737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Saxo Partner Connect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Flexible solutions for partners for execution, clearing and settlement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The Partner and end-client experience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Dedicated solutions for independent financial advisors and asset managers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Enhanced risk management tools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Design and implement money making logic and grow recurring revenue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6446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64421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59175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333" b="1">
                <a:solidFill>
                  <a:srgbClr val="FFFFFF"/>
                </a:solidFill>
                <a:latin typeface="+mn-lt"/>
              </a:rPr>
              <a:t>Grow</a:t>
            </a:r>
            <a:r>
              <a:rPr lang="en-GB" sz="1333" b="1">
                <a:solidFill>
                  <a:schemeClr val="tx2"/>
                </a:solidFill>
                <a:latin typeface="+mn-lt"/>
              </a:rPr>
              <a:t> TRE</a:t>
            </a:r>
            <a:r>
              <a:rPr lang="en-GB" sz="1333" b="1">
                <a:solidFill>
                  <a:srgbClr val="FFFFFF"/>
                </a:solidFill>
                <a:latin typeface="+mn-lt"/>
              </a:rPr>
              <a:t> xx% </a:t>
            </a:r>
            <a:r>
              <a:rPr lang="en-GB" sz="1333" b="1" err="1">
                <a:solidFill>
                  <a:srgbClr val="FFFFFF"/>
                </a:solidFill>
                <a:latin typeface="+mn-lt"/>
              </a:rPr>
              <a:t>p.a</a:t>
            </a:r>
            <a:endParaRPr lang="en-GB" sz="1333" b="1">
              <a:solidFill>
                <a:srgbClr val="FFFFFF"/>
              </a:solidFill>
              <a:latin typeface="+mn-lt"/>
            </a:endParaRPr>
          </a:p>
          <a:p>
            <a:r>
              <a:rPr lang="en-GB" sz="1067" i="1">
                <a:solidFill>
                  <a:srgbClr val="FFFFFF"/>
                </a:solidFill>
                <a:latin typeface="+mn-lt"/>
              </a:rPr>
              <a:t>In addition to core KPIs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C31B1C-5301-A744-A1AE-BF7C4B7C3767}"/>
              </a:ext>
            </a:extLst>
          </p:cNvPr>
          <p:cNvCxnSpPr>
            <a:cxnSpLocks/>
          </p:cNvCxnSpPr>
          <p:nvPr userDrawn="1"/>
        </p:nvCxnSpPr>
        <p:spPr>
          <a:xfrm>
            <a:off x="572360" y="5393993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34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nd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9021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>
                <a:solidFill>
                  <a:srgbClr val="FFFFFF"/>
                </a:solidFill>
                <a:latin typeface="+mn-lt"/>
              </a:rPr>
              <a:t>Develop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people, processes, products, platforms, technology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, and the use of data to drive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scale, flexibility and agility 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to meet our objectives for Traders, Investors and SAS while managing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risk and compliance prudently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1" y="3058279"/>
            <a:ext cx="4538285" cy="3121480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</a:rPr>
              <a:t>Build a scalable, </a:t>
            </a:r>
            <a:r>
              <a:rPr lang="en-US" sz="1200" b="1">
                <a:solidFill>
                  <a:schemeClr val="tx2"/>
                </a:solidFill>
              </a:rPr>
              <a:t>cloud-enabled micro-services technology </a:t>
            </a:r>
            <a:r>
              <a:rPr lang="en-US" sz="1200">
                <a:solidFill>
                  <a:srgbClr val="FFFFFF"/>
                </a:solidFill>
              </a:rPr>
              <a:t>architecture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</a:rPr>
              <a:t>Enhance and expand our </a:t>
            </a:r>
            <a:r>
              <a:rPr lang="en-US" sz="1200" b="1">
                <a:solidFill>
                  <a:schemeClr val="tx2"/>
                </a:solidFill>
              </a:rPr>
              <a:t>services in platforms and products</a:t>
            </a:r>
            <a:r>
              <a:rPr lang="en-US" sz="1200">
                <a:solidFill>
                  <a:srgbClr val="FFFFFF"/>
                </a:solidFill>
              </a:rPr>
              <a:t> – especially our financing and risk management capabilities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</a:rPr>
              <a:t>Ensure </a:t>
            </a:r>
            <a:r>
              <a:rPr lang="en-US" sz="1200" b="1">
                <a:solidFill>
                  <a:schemeClr val="tx2"/>
                </a:solidFill>
              </a:rPr>
              <a:t>efficient and scalable processes</a:t>
            </a:r>
            <a:r>
              <a:rPr lang="en-US" sz="1200">
                <a:solidFill>
                  <a:srgbClr val="FFFFFF"/>
                </a:solidFill>
              </a:rPr>
              <a:t>, based on clear ownership, documentation and cost monitoring and allow partners to leverage our processes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</a:rPr>
              <a:t>Implement and constantly improve the Way We Work to </a:t>
            </a:r>
            <a:r>
              <a:rPr lang="en-US" sz="1200" b="1">
                <a:solidFill>
                  <a:schemeClr val="tx2"/>
                </a:solidFill>
              </a:rPr>
              <a:t>ensure better Communication, Collaboration and Execution </a:t>
            </a:r>
            <a:r>
              <a:rPr lang="en-US" sz="1200">
                <a:solidFill>
                  <a:srgbClr val="FFFFFF"/>
                </a:solidFill>
              </a:rPr>
              <a:t>across Saxo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GB" sz="120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726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Foundation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400" y="3001252"/>
            <a:ext cx="5625597" cy="32916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The scalability, security and agility of the core IT platform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 err="1">
                <a:solidFill>
                  <a:srgbClr val="FFFFFF"/>
                </a:solidFill>
                <a:cs typeface="Times New Roman" panose="02020603050405020304" pitchFamily="18" charset="0"/>
              </a:rPr>
              <a:t>Digitising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 the general ledger, accounting and financial reporting infrastructure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Front to back trade and position setup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Based on </a:t>
            </a:r>
            <a:r>
              <a:rPr lang="en-US" sz="1200" err="1">
                <a:solidFill>
                  <a:srgbClr val="FFFFFF"/>
                </a:solidFill>
                <a:cs typeface="Times New Roman" panose="02020603050405020304" pitchFamily="18" charset="0"/>
              </a:rPr>
              <a:t>Supaphly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, deliver state of the art risk management capabilities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Secured financing and enhanced internalization capabilities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Uplift and scale of our artificial intelligence capabilities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A sound data management setup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The efficiency through the Way We Work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6446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64421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433714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200" b="1">
                <a:solidFill>
                  <a:srgbClr val="FFFFFF"/>
                </a:solidFill>
                <a:latin typeface="+mn-lt"/>
              </a:rPr>
              <a:t>Reduce the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 C/I ratio </a:t>
            </a:r>
            <a:r>
              <a:rPr lang="en-GB" sz="1200" b="1">
                <a:solidFill>
                  <a:srgbClr val="FFFFFF"/>
                </a:solidFill>
                <a:latin typeface="+mn-lt"/>
              </a:rPr>
              <a:t>by xx% p.a.</a:t>
            </a:r>
            <a:br>
              <a:rPr lang="en-GB" sz="1200" b="1">
                <a:solidFill>
                  <a:srgbClr val="FFFFFF"/>
                </a:solidFill>
                <a:latin typeface="+mn-lt"/>
              </a:rPr>
            </a:br>
            <a:r>
              <a:rPr lang="en-GB" sz="1200" b="1">
                <a:solidFill>
                  <a:srgbClr val="FFFFFF"/>
                </a:solidFill>
                <a:latin typeface="+mn-lt"/>
              </a:rPr>
              <a:t>Target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C/I ratio </a:t>
            </a:r>
            <a:r>
              <a:rPr lang="en-GB" sz="1200" b="1">
                <a:solidFill>
                  <a:srgbClr val="FFFFFF"/>
                </a:solidFill>
                <a:latin typeface="+mn-lt"/>
              </a:rPr>
              <a:t>of xx% in 2023</a:t>
            </a:r>
            <a:endParaRPr lang="en-GB" sz="1200" b="1">
              <a:solidFill>
                <a:schemeClr val="tx2"/>
              </a:solidFill>
              <a:latin typeface="+mn-lt"/>
            </a:endParaRPr>
          </a:p>
          <a:p>
            <a:r>
              <a:rPr lang="en-GB" sz="1067" i="1">
                <a:solidFill>
                  <a:srgbClr val="FFFFFF"/>
                </a:solidFill>
                <a:latin typeface="+mn-lt"/>
              </a:rPr>
              <a:t>In addition to core KPIs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C31B1C-5301-A744-A1AE-BF7C4B7C3767}"/>
              </a:ext>
            </a:extLst>
          </p:cNvPr>
          <p:cNvCxnSpPr>
            <a:cxnSpLocks/>
          </p:cNvCxnSpPr>
          <p:nvPr userDrawn="1"/>
        </p:nvCxnSpPr>
        <p:spPr>
          <a:xfrm>
            <a:off x="572360" y="5393993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678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ina fintec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9021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>
                <a:solidFill>
                  <a:srgbClr val="FFFFFF"/>
                </a:solidFill>
                <a:latin typeface="+mn-lt"/>
              </a:rPr>
              <a:t>Saxo FinTech to IPO in 5 years by positioning Saxo Fintech as a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world leading fintech expert 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while being part of uplifting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the financial technology capabilities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 in China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1" y="3058279"/>
            <a:ext cx="4538285" cy="3121480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Complete the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IP and knowhow transfer 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 Saxo FinTech, leveraging Saxo’s global capability and technical expertise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Deliver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cloud based investing, trading and risk management services 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 Mainland China clients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Launch localized products 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such as a </a:t>
            </a:r>
            <a:r>
              <a:rPr lang="en-US" sz="1200" err="1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SupaPhly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China solution, buyside trading solutions, risk management and </a:t>
            </a:r>
            <a:r>
              <a:rPr lang="en-US" sz="1200" err="1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regtech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data systems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726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China – Saxo Fintech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400" y="3001252"/>
            <a:ext cx="5625597" cy="2460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The Saxo FinTech brand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Raise the IP stack in China, hosted in a domestic cloud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Obtain local certifications for vendor selection/partnerships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China CISO requirements with local data centers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Develop and localize </a:t>
            </a:r>
            <a:r>
              <a:rPr lang="en-US" sz="1200" err="1">
                <a:solidFill>
                  <a:srgbClr val="FFFFFF"/>
                </a:solidFill>
                <a:cs typeface="Times New Roman" panose="02020603050405020304" pitchFamily="18" charset="0"/>
              </a:rPr>
              <a:t>SuphaPly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, a SaaS risk management solutions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Develop a </a:t>
            </a:r>
            <a:r>
              <a:rPr lang="en-US" sz="1200" err="1">
                <a:solidFill>
                  <a:srgbClr val="FFFFFF"/>
                </a:solidFill>
                <a:cs typeface="Times New Roman" panose="02020603050405020304" pitchFamily="18" charset="0"/>
              </a:rPr>
              <a:t>regtech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 solutions for regulatory reporting system (EAST4.0)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6446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64421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433714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200" b="1">
                <a:solidFill>
                  <a:srgbClr val="FFFFFF"/>
                </a:solidFill>
                <a:latin typeface="+mn-lt"/>
              </a:rPr>
              <a:t>TBD</a:t>
            </a:r>
            <a:endParaRPr lang="en-GB" sz="1200" b="1">
              <a:solidFill>
                <a:schemeClr val="tx2"/>
              </a:solidFill>
              <a:latin typeface="+mn-lt"/>
            </a:endParaRPr>
          </a:p>
          <a:p>
            <a:r>
              <a:rPr lang="en-GB" sz="1200" i="1" kern="1200">
                <a:solidFill>
                  <a:srgbClr val="FFFFFF"/>
                </a:solidFill>
                <a:latin typeface="Open Sans" panose="020B0606030504020204"/>
                <a:ea typeface="+mn-ea"/>
                <a:cs typeface="+mn-cs"/>
              </a:rPr>
              <a:t>In addition to Saxo FinTech core KPIs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D25D421-63CE-564E-B5D2-9886EF2F1CA3}"/>
              </a:ext>
            </a:extLst>
          </p:cNvPr>
          <p:cNvGrpSpPr/>
          <p:nvPr userDrawn="1"/>
        </p:nvGrpSpPr>
        <p:grpSpPr>
          <a:xfrm>
            <a:off x="10203551" y="214904"/>
            <a:ext cx="1446574" cy="791492"/>
            <a:chOff x="14789251" y="1127253"/>
            <a:chExt cx="2169861" cy="11872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4CB41-CBC0-AE4B-AA07-7C66BED0F24B}"/>
                </a:ext>
              </a:extLst>
            </p:cNvPr>
            <p:cNvSpPr txBox="1"/>
            <p:nvPr/>
          </p:nvSpPr>
          <p:spPr>
            <a:xfrm>
              <a:off x="14789251" y="1806660"/>
              <a:ext cx="2169861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800">
                  <a:solidFill>
                    <a:schemeClr val="bg1">
                      <a:lumMod val="10000"/>
                      <a:lumOff val="90000"/>
                    </a:schemeClr>
                  </a:solidFill>
                  <a:latin typeface="Inter" panose="020B0502030000000004" pitchFamily="34" charset="0"/>
                  <a:ea typeface="Inter" panose="020B0502030000000004" pitchFamily="34" charset="0"/>
                </a:rPr>
                <a:t>All activities in Saxo Bank support Saxo Fintech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E20E9A2E-21C6-EB40-A652-F6F9C032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018432" y="1127253"/>
              <a:ext cx="647625" cy="647625"/>
            </a:xfrm>
            <a:prstGeom prst="rect">
              <a:avLst/>
            </a:prstGeom>
          </p:spPr>
        </p:pic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12A1112-E108-7748-AB4D-7E0770C3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5719" y="1189645"/>
              <a:ext cx="670816" cy="52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370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- Bullet points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203998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3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496731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3" y="2"/>
            <a:ext cx="7988609" cy="6857999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2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6"/>
            <a:ext cx="7988609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0737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472779"/>
            <a:ext cx="11222808" cy="720000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3" y="822807"/>
            <a:ext cx="11222807" cy="369975"/>
          </a:xfrm>
        </p:spPr>
        <p:txBody>
          <a:bodyPr>
            <a:no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Subline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504002" y="1784351"/>
            <a:ext cx="11181588" cy="4400551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F50B6E7-9E49-4973-AFCF-1CD44CEEA9A8}" type="datetime1">
              <a:rPr lang="en-GB" smtClean="0"/>
              <a:t>10/04/2024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/>
              <a:t>Page </a:t>
            </a:r>
            <a:fld id="{302605B7-3F1A-4572-9C17-ADEEF2829AF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804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2" y="822807"/>
            <a:ext cx="11215688" cy="369975"/>
          </a:xfrm>
        </p:spPr>
        <p:txBody>
          <a:bodyPr>
            <a:no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504826" y="1784351"/>
            <a:ext cx="5427663" cy="4400551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6257931" y="1784351"/>
            <a:ext cx="5427663" cy="4400551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420E78F-6CB8-4E6E-9AE6-049BACB7C2EC}" type="datetime1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/>
              <a:t>Page </a:t>
            </a:r>
            <a:fld id="{302605B7-3F1A-4572-9C17-ADEEF2829AF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29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42">
          <p15:clr>
            <a:srgbClr val="FBAE40"/>
          </p15:clr>
        </p15:guide>
        <p15:guide id="2" pos="373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1" y="1"/>
            <a:ext cx="7988609" cy="6857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11"/>
            <a:ext cx="7988609" cy="6857999"/>
          </a:xfrm>
          <a:prstGeom prst="rect">
            <a:avLst/>
          </a:prstGeom>
        </p:spPr>
        <p:txBody>
          <a:bodyPr lIns="540000" tIns="540000" r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5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"/>
          <a:stretch/>
        </p:blipFill>
        <p:spPr>
          <a:xfrm>
            <a:off x="119336" y="96839"/>
            <a:ext cx="11961539" cy="6665393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118800" y="96839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979716" y="1844827"/>
            <a:ext cx="4532685" cy="1868437"/>
          </a:xfrm>
        </p:spPr>
        <p:txBody>
          <a:bodyPr anchor="b" anchorCtr="0"/>
          <a:lstStyle>
            <a:lvl1pPr>
              <a:defRPr sz="3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4048" y="3912036"/>
            <a:ext cx="4554000" cy="831600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05236" indent="0" algn="ctr">
              <a:buNone/>
              <a:defRPr sz="1800"/>
            </a:lvl2pPr>
            <a:lvl3pPr marL="810474" indent="0" algn="ctr">
              <a:buNone/>
              <a:defRPr sz="1600"/>
            </a:lvl3pPr>
            <a:lvl4pPr marL="1215710" indent="0" algn="ctr">
              <a:buNone/>
              <a:defRPr sz="1400"/>
            </a:lvl4pPr>
            <a:lvl5pPr marL="1620946" indent="0" algn="ctr">
              <a:buNone/>
              <a:defRPr sz="1400"/>
            </a:lvl5pPr>
            <a:lvl6pPr marL="2026183" indent="0" algn="ctr">
              <a:buNone/>
              <a:defRPr sz="1400"/>
            </a:lvl6pPr>
            <a:lvl7pPr marL="2431420" indent="0" algn="ctr">
              <a:buNone/>
              <a:defRPr sz="1400"/>
            </a:lvl7pPr>
            <a:lvl8pPr marL="2836657" indent="0" algn="ctr">
              <a:buNone/>
              <a:defRPr sz="1400"/>
            </a:lvl8pPr>
            <a:lvl9pPr marL="3241893" indent="0" algn="ctr">
              <a:buNone/>
              <a:defRPr sz="14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CD7F5BBC-6E1A-46E4-81E7-E1142F0C1E41}" type="datetime1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53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40" y="6933287"/>
            <a:ext cx="629491" cy="180000"/>
          </a:xfrm>
        </p:spPr>
        <p:txBody>
          <a:bodyPr/>
          <a:lstStyle>
            <a:lvl1pPr>
              <a:defRPr sz="100"/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2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537943" y="6767563"/>
            <a:ext cx="1116124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00" noProof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20416090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Summary -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2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319116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2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5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80438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3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496731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3" y="2"/>
            <a:ext cx="7988609" cy="6857999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2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6"/>
            <a:ext cx="7988609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467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3" y="-2"/>
            <a:ext cx="798860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496731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2" y="2"/>
            <a:ext cx="7988609" cy="68579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2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3" y="-6"/>
            <a:ext cx="7988609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14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940790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031969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20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20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8183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940790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031969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20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20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133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9665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579454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557880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538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6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8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377298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579454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557880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538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6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8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722415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ul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4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80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9C7C3-89AB-4B1C-9C63-D4D8BCE2B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6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0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ifth element edi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579454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557880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F90F2D1-7AFC-42F0-862C-F2E705937C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2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392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1" y="1"/>
            <a:ext cx="7988609" cy="6857999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765508B-BFE7-4D84-8E11-FF721AB264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11"/>
            <a:ext cx="7988609" cy="6857999"/>
          </a:xfrm>
          <a:prstGeom prst="rect">
            <a:avLst/>
          </a:prstGeom>
        </p:spPr>
        <p:txBody>
          <a:bodyPr lIns="540000" tIns="540000" r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3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- Bullet poin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2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319116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2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5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034638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Summary -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912514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2" y="1"/>
            <a:ext cx="7988609" cy="6857999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1" y="-6"/>
            <a:ext cx="7988609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9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2088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1" y="1"/>
            <a:ext cx="7988609" cy="68579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780357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9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485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399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9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4820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9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733423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9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39660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ul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9C7C3-89AB-4B1C-9C63-D4D8BCE2B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7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ifth element edi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F90F2D1-7AFC-42F0-862C-F2E705937C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7903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2" y="1"/>
            <a:ext cx="7988609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BA95C82A-92D7-40A2-BA7A-2465FA74DC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11"/>
            <a:ext cx="7988609" cy="6857999"/>
          </a:xfrm>
          <a:prstGeom prst="rect">
            <a:avLst/>
          </a:prstGeom>
        </p:spPr>
        <p:txBody>
          <a:bodyPr lIns="540000" tIns="540000" r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83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6B52C1-9BA3-4B94-994F-AFAB54ED2E0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b="1" i="0" baseline="0" err="1">
              <a:solidFill>
                <a:schemeClr val="bg1"/>
              </a:solidFill>
              <a:latin typeface="Open Sans" panose="020B0606030504020204" pitchFamily="34" charset="0"/>
              <a:ea typeface="+mj-ea"/>
              <a:cs typeface="+mj-cs"/>
              <a:sym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DAACFC-E590-584C-9A92-ED43F33A7DB5}"/>
              </a:ext>
            </a:extLst>
          </p:cNvPr>
          <p:cNvGrpSpPr/>
          <p:nvPr userDrawn="1"/>
        </p:nvGrpSpPr>
        <p:grpSpPr>
          <a:xfrm>
            <a:off x="3088141" y="1280201"/>
            <a:ext cx="6015716" cy="4027915"/>
            <a:chOff x="4632212" y="1920301"/>
            <a:chExt cx="9023574" cy="6041872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AF46E50-81A4-0846-8AB0-69D98418F0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32212" y="1920301"/>
              <a:ext cx="9023574" cy="604187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2792FB-1978-1846-8798-EF43BA9B23FA}"/>
                </a:ext>
              </a:extLst>
            </p:cNvPr>
            <p:cNvGrpSpPr/>
            <p:nvPr userDrawn="1"/>
          </p:nvGrpSpPr>
          <p:grpSpPr>
            <a:xfrm>
              <a:off x="5633945" y="2801261"/>
              <a:ext cx="7105210" cy="4602641"/>
              <a:chOff x="5633945" y="2801261"/>
              <a:chExt cx="7105210" cy="460264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32BB3E-82CF-744A-9171-E39C7E8379F1}"/>
                  </a:ext>
                </a:extLst>
              </p:cNvPr>
              <p:cNvSpPr txBox="1"/>
              <p:nvPr userDrawn="1"/>
            </p:nvSpPr>
            <p:spPr>
              <a:xfrm>
                <a:off x="6780504" y="2801261"/>
                <a:ext cx="47269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err="1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Inter" panose="020B0502030000000004" pitchFamily="34" charset="0"/>
                    <a:ea typeface="Inter" panose="020B0502030000000004" pitchFamily="34" charset="0"/>
                    <a:cs typeface="Open Sans" panose="020B0606030504020204" pitchFamily="34" charset="0"/>
                  </a:rPr>
                  <a:t>SaxoExperience</a:t>
                </a:r>
                <a:endPara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Inter" panose="020B0502030000000004" pitchFamily="34" charset="0"/>
                  <a:ea typeface="Inter" panose="020B05020300000000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6281E8-7F63-284E-AD2D-39D245DF7CD8}"/>
                  </a:ext>
                </a:extLst>
              </p:cNvPr>
              <p:cNvSpPr txBox="1"/>
              <p:nvPr userDrawn="1"/>
            </p:nvSpPr>
            <p:spPr>
              <a:xfrm>
                <a:off x="8193750" y="4735456"/>
                <a:ext cx="19800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Inter" panose="020B0502030000000004" pitchFamily="34" charset="0"/>
                    <a:ea typeface="Inter" panose="020B0502030000000004" pitchFamily="34" charset="0"/>
                    <a:cs typeface="Open Sans" panose="020B0606030504020204" pitchFamily="34" charset="0"/>
                  </a:rPr>
                  <a:t>Investors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062262-5F6F-6247-AA11-E1D9C2926BAE}"/>
                  </a:ext>
                </a:extLst>
              </p:cNvPr>
              <p:cNvSpPr txBox="1"/>
              <p:nvPr userDrawn="1"/>
            </p:nvSpPr>
            <p:spPr>
              <a:xfrm>
                <a:off x="5633945" y="4735456"/>
                <a:ext cx="19841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Inter" panose="020B0502030000000004" pitchFamily="34" charset="0"/>
                    <a:ea typeface="Inter" panose="020B0502030000000004" pitchFamily="34" charset="0"/>
                    <a:cs typeface="Open Sans" panose="020B0606030504020204" pitchFamily="34" charset="0"/>
                  </a:rPr>
                  <a:t>Traders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802CA-E650-1044-9A38-BBBEFCE877A2}"/>
                  </a:ext>
                </a:extLst>
              </p:cNvPr>
              <p:cNvSpPr txBox="1"/>
              <p:nvPr userDrawn="1"/>
            </p:nvSpPr>
            <p:spPr>
              <a:xfrm>
                <a:off x="10744247" y="4735456"/>
                <a:ext cx="19949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Inter" panose="020B0502030000000004" pitchFamily="34" charset="0"/>
                    <a:ea typeface="Inter" panose="020B0502030000000004" pitchFamily="34" charset="0"/>
                    <a:cs typeface="Open Sans" panose="020B0606030504020204" pitchFamily="34" charset="0"/>
                  </a:rPr>
                  <a:t>Wholesale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41F6C8-B303-FD4D-9BE8-494A0BBD9EE3}"/>
                  </a:ext>
                </a:extLst>
              </p:cNvPr>
              <p:cNvSpPr txBox="1"/>
              <p:nvPr userDrawn="1"/>
            </p:nvSpPr>
            <p:spPr>
              <a:xfrm>
                <a:off x="7810700" y="6847120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Inter" panose="020B0502030000000004" pitchFamily="34" charset="0"/>
                    <a:ea typeface="Inter" panose="020B0502030000000004" pitchFamily="34" charset="0"/>
                    <a:cs typeface="Open Sans" panose="020B0606030504020204" pitchFamily="34" charset="0"/>
                  </a:rPr>
                  <a:t>Foundation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69DBCE-F17E-7245-8CBF-08D566957FAA}"/>
                  </a:ext>
                </a:extLst>
              </p:cNvPr>
              <p:cNvSpPr txBox="1"/>
              <p:nvPr userDrawn="1"/>
            </p:nvSpPr>
            <p:spPr>
              <a:xfrm>
                <a:off x="7997664" y="3130078"/>
                <a:ext cx="229266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2.142 MM</a:t>
                </a:r>
                <a:b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</a:b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(</a:t>
                </a:r>
                <a:r>
                  <a:rPr lang="da-DK" sz="120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20</a:t>
                </a: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%)</a:t>
                </a:r>
                <a:endParaRPr lang="en-GB" sz="1200" noProof="0" err="1">
                  <a:solidFill>
                    <a:schemeClr val="tx2"/>
                  </a:solidFill>
                  <a:latin typeface="Inter" panose="020B0502030000000004" pitchFamily="34" charset="0"/>
                  <a:ea typeface="Inter" panose="020B05020300000000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25D71E-DA48-E649-ADFB-39A4B9AB7B6E}"/>
                  </a:ext>
                </a:extLst>
              </p:cNvPr>
              <p:cNvSpPr txBox="1"/>
              <p:nvPr userDrawn="1"/>
            </p:nvSpPr>
            <p:spPr>
              <a:xfrm>
                <a:off x="7935732" y="7126903"/>
                <a:ext cx="23422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4.451 MM</a:t>
                </a:r>
                <a:r>
                  <a:rPr lang="da-DK" sz="120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 (41</a:t>
                </a: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%)</a:t>
                </a:r>
                <a:endParaRPr lang="en-GB" sz="1200" noProof="0" err="1">
                  <a:solidFill>
                    <a:schemeClr val="tx2"/>
                  </a:solidFill>
                  <a:latin typeface="Inter" panose="020B0502030000000004" pitchFamily="34" charset="0"/>
                  <a:ea typeface="Inter" panose="020B05020300000000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9B174-3889-3E46-99B1-FD8F76094CC2}"/>
                  </a:ext>
                </a:extLst>
              </p:cNvPr>
              <p:cNvSpPr txBox="1"/>
              <p:nvPr userDrawn="1"/>
            </p:nvSpPr>
            <p:spPr>
              <a:xfrm>
                <a:off x="6049776" y="5506885"/>
                <a:ext cx="11524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626 MM</a:t>
                </a:r>
                <a:b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</a:b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(6%)</a:t>
                </a:r>
                <a:endParaRPr lang="en-GB" sz="1200" noProof="0" err="1">
                  <a:solidFill>
                    <a:schemeClr val="tx2"/>
                  </a:solidFill>
                  <a:latin typeface="Inter" panose="020B0502030000000004" pitchFamily="34" charset="0"/>
                  <a:ea typeface="Inter" panose="020B05020300000000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284BEA-3DF0-B644-908C-966345385B0D}"/>
                  </a:ext>
                </a:extLst>
              </p:cNvPr>
              <p:cNvSpPr txBox="1"/>
              <p:nvPr userDrawn="1"/>
            </p:nvSpPr>
            <p:spPr>
              <a:xfrm>
                <a:off x="8552513" y="5506885"/>
                <a:ext cx="132771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2.299 MM</a:t>
                </a:r>
                <a:b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</a:b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(</a:t>
                </a:r>
                <a:r>
                  <a:rPr lang="da-DK" sz="120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20</a:t>
                </a: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%)</a:t>
                </a:r>
                <a:endParaRPr lang="en-GB" sz="1200" noProof="0" err="1">
                  <a:solidFill>
                    <a:schemeClr val="tx2"/>
                  </a:solidFill>
                  <a:latin typeface="Inter" panose="020B0502030000000004" pitchFamily="34" charset="0"/>
                  <a:ea typeface="Inter" panose="020B05020300000000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B84960-BC28-B54E-A5FB-BF0C6A106BCF}"/>
                  </a:ext>
                </a:extLst>
              </p:cNvPr>
              <p:cNvSpPr txBox="1"/>
              <p:nvPr userDrawn="1"/>
            </p:nvSpPr>
            <p:spPr>
              <a:xfrm>
                <a:off x="11070047" y="5506885"/>
                <a:ext cx="11512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1.392 MM</a:t>
                </a:r>
                <a:b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</a:br>
                <a:r>
                  <a:rPr lang="da-DK" sz="1200" noProof="0">
                    <a:solidFill>
                      <a:schemeClr val="tx2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(13%)</a:t>
                </a:r>
                <a:endParaRPr lang="en-GB" sz="1200" noProof="0" err="1">
                  <a:solidFill>
                    <a:schemeClr val="tx2"/>
                  </a:solidFill>
                  <a:latin typeface="Inter" panose="020B0502030000000004" pitchFamily="34" charset="0"/>
                  <a:ea typeface="Inter" panose="020B05020300000000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547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90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Ad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E30024-4933-4C2F-B353-7945BCF6A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-58"/>
          <a:stretch/>
        </p:blipFill>
        <p:spPr>
          <a:xfrm rot="10800000">
            <a:off x="4203391" y="-3669"/>
            <a:ext cx="7988609" cy="510966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9CA9BF0-A593-4F05-A5A1-7862D67E1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9" y="0"/>
            <a:ext cx="12192000" cy="5105999"/>
          </a:xfrm>
          <a:prstGeom prst="rect">
            <a:avLst/>
          </a:prstGeom>
        </p:spPr>
        <p:txBody>
          <a:bodyPr lIns="540000" tIns="540000" rIns="36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2267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- Bullet poin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29569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- Bullet points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317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and Framewo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9715500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Enable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people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fulfill their financial aspirations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make an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impact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/>
          <p:nvPr userDrawn="1"/>
        </p:nvSpPr>
        <p:spPr>
          <a:xfrm>
            <a:off x="2476500" y="1962133"/>
            <a:ext cx="9715500" cy="83393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Constantly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innovate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to improve the </a:t>
            </a:r>
            <a:r>
              <a:rPr lang="en-US" sz="1200" b="0" i="0" u="none" strike="noStrike" baseline="0" err="1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SaxoExperience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so that clients can act in a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timely,</a:t>
            </a:r>
          </a:p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relevant and informed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manner in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local and global financial markets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AB845-B56E-4EDF-834A-DFA1106FE5E0}"/>
              </a:ext>
            </a:extLst>
          </p:cNvPr>
          <p:cNvSpPr txBox="1"/>
          <p:nvPr userDrawn="1"/>
        </p:nvSpPr>
        <p:spPr>
          <a:xfrm>
            <a:off x="3359910" y="2787961"/>
            <a:ext cx="3135381" cy="12820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Purpose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enable people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make informed and optimal decisions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 the financial markets in a timely and relevant manner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EFF34F-6E55-4DF9-9F1B-49A08C86D506}"/>
              </a:ext>
            </a:extLst>
          </p:cNvPr>
          <p:cNvSpPr txBox="1"/>
          <p:nvPr userDrawn="1"/>
        </p:nvSpPr>
        <p:spPr>
          <a:xfrm>
            <a:off x="7819416" y="2787961"/>
            <a:ext cx="3505200" cy="12820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Passion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Devote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our passion for clients, leveraging </a:t>
            </a:r>
          </a:p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technology and innovation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to deliver what they need, when they need it in a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user-friendly </a:t>
            </a:r>
            <a:r>
              <a:rPr lang="it-IT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personalised SaxoExperience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BF967-E593-4847-9118-3041FC28D1F6}"/>
              </a:ext>
            </a:extLst>
          </p:cNvPr>
          <p:cNvSpPr txBox="1"/>
          <p:nvPr userDrawn="1"/>
        </p:nvSpPr>
        <p:spPr>
          <a:xfrm>
            <a:off x="3187700" y="4078021"/>
            <a:ext cx="3479800" cy="1289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Partnership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always aim to build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win-win relationships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with clients, partners, employees and </a:t>
            </a:r>
            <a:r>
              <a:rPr lang="it-IT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shareholders based on </a:t>
            </a:r>
            <a:r>
              <a:rPr lang="it-IT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trust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A2620-C15E-40B7-AC2B-0E672C808023}"/>
              </a:ext>
            </a:extLst>
          </p:cNvPr>
          <p:cNvSpPr txBox="1"/>
          <p:nvPr userDrawn="1"/>
        </p:nvSpPr>
        <p:spPr>
          <a:xfrm>
            <a:off x="7698766" y="4063779"/>
            <a:ext cx="3746500" cy="1289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People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Thrive in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passionate and diverse teams</a:t>
            </a:r>
          </a:p>
          <a:p>
            <a:pPr algn="ctr"/>
            <a:r>
              <a:rPr lang="it-IT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by embodying Rationality, Independence,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Honesty, Integrity, Justice, Productivity and Pride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2A2C1-43A5-4CFE-ACD5-80B09E07A6AA}"/>
              </a:ext>
            </a:extLst>
          </p:cNvPr>
          <p:cNvSpPr txBox="1"/>
          <p:nvPr userDrawn="1"/>
        </p:nvSpPr>
        <p:spPr>
          <a:xfrm>
            <a:off x="2476500" y="5367535"/>
            <a:ext cx="9715500" cy="83157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are the most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innovative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best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choice for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clients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who want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impact their lives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by making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informed and optimal financial decisions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0" y="1942780"/>
            <a:ext cx="2476498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Mission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8ECDE4-7C92-4AD8-AB1A-FAB5BE381686}"/>
              </a:ext>
            </a:extLst>
          </p:cNvPr>
          <p:cNvSpPr txBox="1"/>
          <p:nvPr userDrawn="1"/>
        </p:nvSpPr>
        <p:spPr>
          <a:xfrm>
            <a:off x="0" y="2777075"/>
            <a:ext cx="2476498" cy="25749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Identity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5C181F-A6CE-448F-AA4B-4FF10A5BF6CE}"/>
              </a:ext>
            </a:extLst>
          </p:cNvPr>
          <p:cNvSpPr txBox="1"/>
          <p:nvPr userDrawn="1"/>
        </p:nvSpPr>
        <p:spPr>
          <a:xfrm>
            <a:off x="0" y="5348183"/>
            <a:ext cx="2476498" cy="8315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Brand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EC2250-790D-4FBD-9160-86309386BA64}"/>
              </a:ext>
            </a:extLst>
          </p:cNvPr>
          <p:cNvCxnSpPr>
            <a:cxnSpLocks/>
          </p:cNvCxnSpPr>
          <p:nvPr userDrawn="1"/>
        </p:nvCxnSpPr>
        <p:spPr>
          <a:xfrm>
            <a:off x="2476500" y="1119732"/>
            <a:ext cx="0" cy="507938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2A54C4-31DB-4FCA-88E5-21E3864D3597}"/>
              </a:ext>
            </a:extLst>
          </p:cNvPr>
          <p:cNvCxnSpPr>
            <a:cxnSpLocks/>
            <a:stCxn id="12" idx="2"/>
            <a:endCxn id="21" idx="0"/>
          </p:cNvCxnSpPr>
          <p:nvPr userDrawn="1"/>
        </p:nvCxnSpPr>
        <p:spPr>
          <a:xfrm>
            <a:off x="7334250" y="2796066"/>
            <a:ext cx="0" cy="2571469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8498AD-7A14-4C49-A88A-5C24F17E7311}"/>
              </a:ext>
            </a:extLst>
          </p:cNvPr>
          <p:cNvCxnSpPr>
            <a:cxnSpLocks/>
          </p:cNvCxnSpPr>
          <p:nvPr userDrawn="1"/>
        </p:nvCxnSpPr>
        <p:spPr>
          <a:xfrm>
            <a:off x="0" y="5367538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7F0101-EEF0-4892-8321-24ADCB658039}"/>
              </a:ext>
            </a:extLst>
          </p:cNvPr>
          <p:cNvCxnSpPr>
            <a:cxnSpLocks/>
          </p:cNvCxnSpPr>
          <p:nvPr userDrawn="1"/>
        </p:nvCxnSpPr>
        <p:spPr>
          <a:xfrm>
            <a:off x="0" y="279219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DAB68F-37CF-47A9-96D9-5F8093E6B354}"/>
              </a:ext>
            </a:extLst>
          </p:cNvPr>
          <p:cNvCxnSpPr>
            <a:cxnSpLocks/>
          </p:cNvCxnSpPr>
          <p:nvPr userDrawn="1"/>
        </p:nvCxnSpPr>
        <p:spPr>
          <a:xfrm>
            <a:off x="2476500" y="4074287"/>
            <a:ext cx="97155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C7B891-6DF1-490E-B3C4-423A6CA07B10}"/>
              </a:ext>
            </a:extLst>
          </p:cNvPr>
          <p:cNvCxnSpPr>
            <a:cxnSpLocks/>
          </p:cNvCxnSpPr>
          <p:nvPr userDrawn="1"/>
        </p:nvCxnSpPr>
        <p:spPr>
          <a:xfrm>
            <a:off x="957943" y="428655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957943" y="2573870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B8EA37-8AEB-4D79-AFE9-ADF7808FB1B4}"/>
              </a:ext>
            </a:extLst>
          </p:cNvPr>
          <p:cNvCxnSpPr>
            <a:cxnSpLocks/>
          </p:cNvCxnSpPr>
          <p:nvPr userDrawn="1"/>
        </p:nvCxnSpPr>
        <p:spPr>
          <a:xfrm>
            <a:off x="957943" y="5970212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72533" y="358725"/>
            <a:ext cx="11461447" cy="803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Saxo Brand Framework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263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AF375-E6DE-49EA-A2CF-A8CBE34FE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5574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xo Experienc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454877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en-US" sz="1200" b="1">
                <a:solidFill>
                  <a:srgbClr val="FFFFFF"/>
                </a:solidFill>
                <a:latin typeface="+mn-lt"/>
              </a:rPr>
              <a:t>Deliver a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world class client experience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, enabling clients </a:t>
            </a:r>
            <a:br>
              <a:rPr lang="en-US" sz="1200" b="1">
                <a:solidFill>
                  <a:srgbClr val="FFFFFF"/>
                </a:solidFill>
                <a:latin typeface="+mn-lt"/>
              </a:rPr>
            </a:br>
            <a:r>
              <a:rPr lang="en-US" sz="1200" b="1">
                <a:solidFill>
                  <a:srgbClr val="FFFFFF"/>
                </a:solidFill>
                <a:latin typeface="+mn-lt"/>
              </a:rPr>
              <a:t>to act in a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timely and relevant manner,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 with sound money making logic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2" y="3058279"/>
            <a:ext cx="4508501" cy="2014052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lvl="0" indent="-190510" algn="l">
              <a:lnSpc>
                <a:spcPct val="107000"/>
              </a:lnSpc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1200">
                <a:solidFill>
                  <a:srgbClr val="FFFF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intuitive end-to-end client journeys</a:t>
            </a:r>
            <a:r>
              <a:rPr lang="en-GB" sz="1200" b="1">
                <a:solidFill>
                  <a:srgbClr val="FFFFFF"/>
                </a:solidFill>
                <a:latin typeface="+mn-lt"/>
              </a:rPr>
              <a:t> </a:t>
            </a:r>
            <a:r>
              <a:rPr lang="en-GB" sz="1200">
                <a:solidFill>
                  <a:srgbClr val="FFFFFF"/>
                </a:solidFill>
                <a:latin typeface="+mn-lt"/>
              </a:rPr>
              <a:t>and</a:t>
            </a:r>
            <a:r>
              <a:rPr lang="en-GB" sz="1200" b="1">
                <a:solidFill>
                  <a:srgbClr val="FFFFFF"/>
                </a:solidFill>
                <a:latin typeface="+mn-lt"/>
              </a:rPr>
              <a:t> </a:t>
            </a:r>
            <a:r>
              <a:rPr lang="en-GB" sz="120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rPr>
              <a:t>offer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personalised services</a:t>
            </a:r>
            <a:r>
              <a:rPr lang="en-GB" sz="1200">
                <a:solidFill>
                  <a:schemeClr val="tx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>
                <a:solidFill>
                  <a:srgbClr val="FFFF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across platforms and human touchpoints in an engaging and user-friendly manner</a:t>
            </a:r>
          </a:p>
          <a:p>
            <a:pPr marL="0" lvl="0" indent="0" algn="l">
              <a:lnSpc>
                <a:spcPct val="107000"/>
              </a:lnSpc>
              <a:buFontTx/>
              <a:buNone/>
            </a:pPr>
            <a:endParaRPr lang="en-GB" sz="1200">
              <a:solidFill>
                <a:srgbClr val="FFFFFF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ct val="107000"/>
              </a:lnSpc>
              <a:buFontTx/>
              <a:buNone/>
            </a:pPr>
            <a:endParaRPr lang="en-GB" sz="1200">
              <a:solidFill>
                <a:srgbClr val="FFFFFF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marR="0" lvl="0" indent="-19051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en-GB" sz="1200">
                <a:solidFill>
                  <a:srgbClr val="FFFFFF"/>
                </a:solidFill>
                <a:latin typeface="+mn-lt"/>
              </a:rPr>
              <a:t>Create a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client centric feedback-loop </a:t>
            </a:r>
            <a:r>
              <a:rPr lang="en-GB" sz="1200">
                <a:solidFill>
                  <a:srgbClr val="FFFFFF"/>
                </a:solidFill>
                <a:latin typeface="+mn-lt"/>
              </a:rPr>
              <a:t>and data tracking capabilities to fuel a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continuous improvement</a:t>
            </a:r>
            <a:r>
              <a:rPr lang="en-GB" sz="1200">
                <a:solidFill>
                  <a:srgbClr val="FFFFFF"/>
                </a:solidFill>
                <a:latin typeface="+mn-lt"/>
              </a:rPr>
              <a:t> of the client experience, measured by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NPS</a:t>
            </a:r>
          </a:p>
          <a:p>
            <a:pPr marL="190510" marR="0" lvl="0" indent="-19051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endParaRPr lang="en-GB" sz="1200" b="1">
              <a:solidFill>
                <a:schemeClr val="tx2"/>
              </a:solidFill>
              <a:latin typeface="+mn-lt"/>
            </a:endParaRPr>
          </a:p>
          <a:p>
            <a:pPr marL="0" marR="0" lvl="0" indent="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>
              <a:solidFill>
                <a:schemeClr val="tx2"/>
              </a:solidFill>
              <a:latin typeface="+mn-lt"/>
            </a:endParaRPr>
          </a:p>
          <a:p>
            <a:pPr marL="190510" marR="0" lvl="0" indent="-19051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en-GB" sz="1200">
                <a:solidFill>
                  <a:srgbClr val="FFFFFF"/>
                </a:solidFill>
                <a:latin typeface="+mn-lt"/>
              </a:rPr>
              <a:t>Deliver long term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sustainable digital growth in  clients </a:t>
            </a:r>
            <a:r>
              <a:rPr lang="en-GB" sz="1200">
                <a:solidFill>
                  <a:srgbClr val="FFFFFF"/>
                </a:solidFill>
                <a:latin typeface="+mn-lt"/>
              </a:rPr>
              <a:t>and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client assets </a:t>
            </a:r>
            <a:r>
              <a:rPr lang="en-GB" sz="1200">
                <a:solidFill>
                  <a:srgbClr val="FFFFFF"/>
                </a:solidFill>
                <a:latin typeface="+mn-lt"/>
              </a:rPr>
              <a:t>with sound money making logic</a:t>
            </a:r>
          </a:p>
          <a:p>
            <a:pPr marL="0" marR="0" lvl="0" indent="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803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err="1">
                <a:solidFill>
                  <a:srgbClr val="FFFFFF"/>
                </a:solidFill>
                <a:latin typeface="+mj-lt"/>
              </a:rPr>
              <a:t>SaxoExperience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760" y="3001253"/>
            <a:ext cx="5433874" cy="201405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4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190510" lvl="1" indent="-190510">
              <a:lnSpc>
                <a:spcPct val="150000"/>
              </a:lnSpc>
              <a:buFontTx/>
              <a:buBlip>
                <a:blip r:embed="rId4"/>
              </a:buBlip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 indent="0">
              <a:lnSpc>
                <a:spcPct val="150000"/>
              </a:lnSpc>
              <a:buFontTx/>
              <a:buNone/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Increase NPS across all client touchpoints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The Saxo brand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Digital client engagement	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World class platforms and APIs		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Client journeys leveraging client insights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Client acquisition and marketing efficiency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4"/>
              </a:buBlip>
              <a:tabLst>
                <a:tab pos="2867025" algn="l"/>
              </a:tabLst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Money making logic </a:t>
            </a:r>
            <a:r>
              <a:rPr lang="en-GB" sz="1200" b="1">
                <a:solidFill>
                  <a:srgbClr val="FFFFFF"/>
                </a:solidFill>
                <a:ea typeface="Times New Roman" panose="02020603050405020304" pitchFamily="18" charset="0"/>
              </a:rPr>
              <a:t>	</a:t>
            </a:r>
            <a:endParaRPr lang="en-GB" sz="1200">
              <a:solidFill>
                <a:srgbClr val="FFFFFF"/>
              </a:solidFill>
              <a:ea typeface="Calibri" panose="020F050202020403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8704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82483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79495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333" b="1">
                <a:solidFill>
                  <a:schemeClr val="tx2"/>
                </a:solidFill>
                <a:latin typeface="+mn-lt"/>
              </a:rPr>
              <a:t>NPS</a:t>
            </a:r>
            <a:r>
              <a:rPr lang="en-GB" sz="1333" b="1">
                <a:solidFill>
                  <a:srgbClr val="FFFFFF"/>
                </a:solidFill>
                <a:latin typeface="+mn-lt"/>
              </a:rPr>
              <a:t> to xx%</a:t>
            </a:r>
          </a:p>
          <a:p>
            <a:r>
              <a:rPr lang="en-GB" sz="1067" i="1">
                <a:solidFill>
                  <a:srgbClr val="FFFFFF"/>
                </a:solidFill>
                <a:latin typeface="+mn-lt"/>
              </a:rPr>
              <a:t>In addition to core KPIs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5CE3065-C8C0-0D49-82E4-9B3519AD7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94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d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454877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1200" b="1">
                <a:solidFill>
                  <a:srgbClr val="FFFFFF"/>
                </a:solidFill>
                <a:latin typeface="+mn-lt"/>
              </a:rPr>
              <a:t>Regain position as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global leading provider 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focusing on advanced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VIP and Platinum Traders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2" y="3058279"/>
            <a:ext cx="4508501" cy="2014052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Close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product gaps in Trader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offering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and win market share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 in margin products through acquisition of advanced traders </a:t>
            </a:r>
          </a:p>
          <a:p>
            <a:pPr>
              <a:lnSpc>
                <a:spcPct val="107000"/>
              </a:lnSpc>
            </a:pPr>
            <a:endParaRPr lang="da-DK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da-DK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Improve client retention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and increase lifetime value by introducing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enhanced risk management tools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and practices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Expand selection of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trader services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 order to capture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greater share of wallet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,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build recurring revenue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and diversify TRE composition through improved monetization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803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Traders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761" y="3001252"/>
            <a:ext cx="4586659" cy="2737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Launch of new margin products and markets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Advanced platform tools and analytics for Traders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Increase Trader NPS across all client touchpoints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Risk management tools and policies 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Develop targeted and timely digital engagement machine </a:t>
            </a:r>
            <a:b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for informed trading decisions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Optimise money making logic and enhanced internalisation	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6446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666793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42242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333" b="1">
                <a:solidFill>
                  <a:srgbClr val="FFFFFF"/>
                </a:solidFill>
                <a:latin typeface="+mn-lt"/>
              </a:rPr>
              <a:t>Grow</a:t>
            </a:r>
            <a:r>
              <a:rPr lang="en-GB" sz="1333" b="1">
                <a:solidFill>
                  <a:schemeClr val="tx2"/>
                </a:solidFill>
                <a:latin typeface="+mn-lt"/>
              </a:rPr>
              <a:t> TRE</a:t>
            </a:r>
            <a:r>
              <a:rPr lang="en-GB" sz="1333" b="1">
                <a:solidFill>
                  <a:srgbClr val="FFFFFF"/>
                </a:solidFill>
                <a:latin typeface="+mn-lt"/>
              </a:rPr>
              <a:t> xx% </a:t>
            </a:r>
            <a:r>
              <a:rPr lang="en-GB" sz="1333" b="1" err="1">
                <a:solidFill>
                  <a:srgbClr val="FFFFFF"/>
                </a:solidFill>
                <a:latin typeface="+mn-lt"/>
              </a:rPr>
              <a:t>p.a</a:t>
            </a:r>
            <a:endParaRPr lang="en-GB" sz="1333" b="1">
              <a:solidFill>
                <a:srgbClr val="FFFFFF"/>
              </a:solidFill>
              <a:latin typeface="+mn-lt"/>
            </a:endParaRPr>
          </a:p>
          <a:p>
            <a:r>
              <a:rPr lang="en-GB" sz="1067" i="1">
                <a:solidFill>
                  <a:srgbClr val="FFFFFF"/>
                </a:solidFill>
                <a:latin typeface="+mn-lt"/>
              </a:rPr>
              <a:t>In addition to core KPIs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9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o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454877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>
                <a:solidFill>
                  <a:srgbClr val="FFFFFF"/>
                </a:solidFill>
                <a:latin typeface="+mn-lt"/>
              </a:rPr>
              <a:t>Become the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preferred provider for self-directed and delegating 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(wealth/asset management)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Investors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 in selected geographies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1" y="3058279"/>
            <a:ext cx="4538285" cy="2014052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Ensure Investors across all geographies are serviced on a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user-friendly and personalized platform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 suited to their needs,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Saxo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Investor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 b="1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FontTx/>
              <a:buNone/>
            </a:pPr>
            <a:endParaRPr lang="da-DK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Launch a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world class asset management offering 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for delegating investors </a:t>
            </a: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marR="0" lvl="0" indent="-190510" algn="l" defTabSz="914446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en-US" sz="1200" err="1">
                <a:solidFill>
                  <a:srgbClr val="FFFFFF"/>
                </a:solidFill>
              </a:rPr>
              <a:t>Strengthing</a:t>
            </a:r>
            <a:r>
              <a:rPr lang="en-US" sz="1200">
                <a:solidFill>
                  <a:srgbClr val="FFFFFF"/>
                </a:solidFill>
              </a:rPr>
              <a:t> </a:t>
            </a:r>
            <a:r>
              <a:rPr lang="en-US" sz="1200" b="1">
                <a:solidFill>
                  <a:schemeClr val="tx2"/>
                </a:solidFill>
              </a:rPr>
              <a:t>the money making logic </a:t>
            </a:r>
            <a:r>
              <a:rPr lang="en-US" sz="1200">
                <a:solidFill>
                  <a:srgbClr val="FFFFFF"/>
                </a:solidFill>
              </a:rPr>
              <a:t>by diversifying the </a:t>
            </a:r>
            <a:br>
              <a:rPr lang="en-US" sz="1200">
                <a:solidFill>
                  <a:srgbClr val="FFFFFF"/>
                </a:solidFill>
              </a:rPr>
            </a:br>
            <a:r>
              <a:rPr lang="en-US" sz="1200">
                <a:solidFill>
                  <a:srgbClr val="FFFFFF"/>
                </a:solidFill>
              </a:rPr>
              <a:t>TRE and introducing additional </a:t>
            </a:r>
            <a:r>
              <a:rPr lang="en-US" sz="1200" b="1">
                <a:solidFill>
                  <a:schemeClr val="tx2"/>
                </a:solidFill>
              </a:rPr>
              <a:t>recurring revenue </a:t>
            </a:r>
            <a:r>
              <a:rPr lang="en-US" sz="1200">
                <a:solidFill>
                  <a:srgbClr val="FFFFFF"/>
                </a:solidFill>
              </a:rPr>
              <a:t>streams </a:t>
            </a:r>
            <a:endParaRPr lang="en-GB" sz="120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803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Investors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400" y="3001252"/>
            <a:ext cx="5296838" cy="30146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Roll-out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Saxo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Investor globally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Close </a:t>
            </a:r>
            <a:r>
              <a:rPr lang="en-US" sz="1200" b="1">
                <a:solidFill>
                  <a:schemeClr val="tx2"/>
                </a:solidFill>
                <a:cs typeface="Times New Roman" panose="02020603050405020304" pitchFamily="18" charset="0"/>
              </a:rPr>
              <a:t>Saxo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Investor product gaps for self-directed Investors in selected geographies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Roll-out a world class asset management solution for delegating Investors in selected geographies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Design and implement money making logic for all Investor clients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Roll out of margin lending, securities lending and subscription models </a:t>
            </a:r>
          </a:p>
          <a:p>
            <a:pPr marL="0" indent="0">
              <a:lnSpc>
                <a:spcPct val="150000"/>
              </a:lnSpc>
              <a:buClr>
                <a:schemeClr val="accent1"/>
              </a:buClr>
              <a:buSzPct val="100000"/>
              <a:buFontTx/>
              <a:buNone/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	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6446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82483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59175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333" b="1">
                <a:solidFill>
                  <a:srgbClr val="FFFFFF"/>
                </a:solidFill>
                <a:latin typeface="+mn-lt"/>
              </a:rPr>
              <a:t>Grow</a:t>
            </a:r>
            <a:r>
              <a:rPr lang="en-GB" sz="1333" b="1">
                <a:solidFill>
                  <a:schemeClr val="tx2"/>
                </a:solidFill>
                <a:latin typeface="+mn-lt"/>
              </a:rPr>
              <a:t> TRE</a:t>
            </a:r>
            <a:r>
              <a:rPr lang="en-GB" sz="1333" b="1">
                <a:solidFill>
                  <a:srgbClr val="FFFFFF"/>
                </a:solidFill>
                <a:latin typeface="+mn-lt"/>
              </a:rPr>
              <a:t> xx% </a:t>
            </a:r>
            <a:r>
              <a:rPr lang="en-GB" sz="1333" b="1" err="1">
                <a:solidFill>
                  <a:srgbClr val="FFFFFF"/>
                </a:solidFill>
                <a:latin typeface="+mn-lt"/>
              </a:rPr>
              <a:t>p.a</a:t>
            </a:r>
            <a:endParaRPr lang="en-GB" sz="1333" b="1">
              <a:solidFill>
                <a:srgbClr val="FFFFFF"/>
              </a:solidFill>
              <a:latin typeface="+mn-lt"/>
            </a:endParaRPr>
          </a:p>
          <a:p>
            <a:r>
              <a:rPr lang="en-GB" sz="1067" i="1">
                <a:solidFill>
                  <a:srgbClr val="FFFFFF"/>
                </a:solidFill>
                <a:latin typeface="+mn-lt"/>
              </a:rPr>
              <a:t>In addition to core KPIs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28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454877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>
                <a:solidFill>
                  <a:srgbClr val="FFFFFF"/>
                </a:solidFill>
                <a:latin typeface="+mn-lt"/>
              </a:rPr>
              <a:t>Become the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preferred and trusted provider 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for banks, brokers, independent advisors and asset managers, </a:t>
            </a:r>
            <a:br>
              <a:rPr lang="en-US" sz="1200" b="1">
                <a:solidFill>
                  <a:srgbClr val="FFFFFF"/>
                </a:solidFill>
                <a:latin typeface="+mn-lt"/>
              </a:rPr>
            </a:br>
            <a:r>
              <a:rPr lang="en-US" sz="1200" b="1">
                <a:solidFill>
                  <a:schemeClr val="tx2"/>
                </a:solidFill>
                <a:latin typeface="+mn-lt"/>
              </a:rPr>
              <a:t>selling BaaS and SaaS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 solutions in selected geographies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1" y="3058279"/>
            <a:ext cx="4538285" cy="3121480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Industrialize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the Wholesale offering to enable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scalability, flexibility and agility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Enhance our solutions 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 become market leading within banks, brokers, independent financial advisors and asset managers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leveraging synergies with our direct business</a:t>
            </a: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Build strategic partnerships where Saxo Bank is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considered a core provider</a:t>
            </a: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FontTx/>
              <a:buNone/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Transform the money making logic by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introducing a new pricing framework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targeted client selection criteria</a:t>
            </a:r>
            <a:endParaRPr lang="en-GB" sz="120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726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SAS – Saxo Advances Solutions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400" y="3001252"/>
            <a:ext cx="5326981" cy="2737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Saxo Partner Connect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Flexible solutions for partners for execution, clearing and settlement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The Partner and end-client experience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Dedicated solutions for independent financial advisors and asset managers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Enhanced risk management tools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Design and implement money making logic and grow recurring revenue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6446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64421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59175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333" b="1">
                <a:solidFill>
                  <a:srgbClr val="FFFFFF"/>
                </a:solidFill>
                <a:latin typeface="+mn-lt"/>
              </a:rPr>
              <a:t>Grow</a:t>
            </a:r>
            <a:r>
              <a:rPr lang="en-GB" sz="1333" b="1">
                <a:solidFill>
                  <a:schemeClr val="tx2"/>
                </a:solidFill>
                <a:latin typeface="+mn-lt"/>
              </a:rPr>
              <a:t> TRE</a:t>
            </a:r>
            <a:r>
              <a:rPr lang="en-GB" sz="1333" b="1">
                <a:solidFill>
                  <a:srgbClr val="FFFFFF"/>
                </a:solidFill>
                <a:latin typeface="+mn-lt"/>
              </a:rPr>
              <a:t> xx% </a:t>
            </a:r>
            <a:r>
              <a:rPr lang="en-GB" sz="1333" b="1" err="1">
                <a:solidFill>
                  <a:srgbClr val="FFFFFF"/>
                </a:solidFill>
                <a:latin typeface="+mn-lt"/>
              </a:rPr>
              <a:t>p.a</a:t>
            </a:r>
            <a:endParaRPr lang="en-GB" sz="1333" b="1">
              <a:solidFill>
                <a:srgbClr val="FFFFFF"/>
              </a:solidFill>
              <a:latin typeface="+mn-lt"/>
            </a:endParaRPr>
          </a:p>
          <a:p>
            <a:r>
              <a:rPr lang="en-GB" sz="1067" i="1">
                <a:solidFill>
                  <a:srgbClr val="FFFFFF"/>
                </a:solidFill>
                <a:latin typeface="+mn-lt"/>
              </a:rPr>
              <a:t>In addition to core KPIs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C31B1C-5301-A744-A1AE-BF7C4B7C3767}"/>
              </a:ext>
            </a:extLst>
          </p:cNvPr>
          <p:cNvCxnSpPr>
            <a:cxnSpLocks/>
          </p:cNvCxnSpPr>
          <p:nvPr userDrawn="1"/>
        </p:nvCxnSpPr>
        <p:spPr>
          <a:xfrm>
            <a:off x="572360" y="5393993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904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-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76FED-30D5-4C56-85E9-399551B35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5" t="3520" r="6228" b="3520"/>
          <a:stretch/>
        </p:blipFill>
        <p:spPr>
          <a:xfrm>
            <a:off x="4203392" y="0"/>
            <a:ext cx="7988609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nd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9021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>
                <a:solidFill>
                  <a:srgbClr val="FFFFFF"/>
                </a:solidFill>
                <a:latin typeface="+mn-lt"/>
              </a:rPr>
              <a:t>Develop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people, processes, products, platforms, technology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, and the use of data to drive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scale, flexibility and agility 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to meet our objectives for Traders, Investors and SAS while managing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risk and compliance prudently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1" y="3058279"/>
            <a:ext cx="4538285" cy="3121480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</a:rPr>
              <a:t>Build a scalable, </a:t>
            </a:r>
            <a:r>
              <a:rPr lang="en-US" sz="1200" b="1">
                <a:solidFill>
                  <a:schemeClr val="tx2"/>
                </a:solidFill>
              </a:rPr>
              <a:t>cloud-enabled micro-services technology </a:t>
            </a:r>
            <a:r>
              <a:rPr lang="en-US" sz="1200">
                <a:solidFill>
                  <a:srgbClr val="FFFFFF"/>
                </a:solidFill>
              </a:rPr>
              <a:t>architecture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</a:rPr>
              <a:t>Enhance and expand our </a:t>
            </a:r>
            <a:r>
              <a:rPr lang="en-US" sz="1200" b="1">
                <a:solidFill>
                  <a:schemeClr val="tx2"/>
                </a:solidFill>
              </a:rPr>
              <a:t>services in platforms and products</a:t>
            </a:r>
            <a:r>
              <a:rPr lang="en-US" sz="1200">
                <a:solidFill>
                  <a:srgbClr val="FFFFFF"/>
                </a:solidFill>
              </a:rPr>
              <a:t> – especially our financing and risk management capabilities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</a:rPr>
              <a:t>Ensure </a:t>
            </a:r>
            <a:r>
              <a:rPr lang="en-US" sz="1200" b="1">
                <a:solidFill>
                  <a:schemeClr val="tx2"/>
                </a:solidFill>
              </a:rPr>
              <a:t>efficient and scalable processes</a:t>
            </a:r>
            <a:r>
              <a:rPr lang="en-US" sz="1200">
                <a:solidFill>
                  <a:srgbClr val="FFFFFF"/>
                </a:solidFill>
              </a:rPr>
              <a:t>, based on clear ownership, documentation and cost monitoring and allow partners to leverage our processes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</a:rPr>
              <a:t>Implement and constantly improve the Way We Work to </a:t>
            </a:r>
            <a:r>
              <a:rPr lang="en-US" sz="1200" b="1">
                <a:solidFill>
                  <a:schemeClr val="tx2"/>
                </a:solidFill>
              </a:rPr>
              <a:t>ensure better Communication, Collaboration and Execution </a:t>
            </a:r>
            <a:r>
              <a:rPr lang="en-US" sz="1200">
                <a:solidFill>
                  <a:srgbClr val="FFFFFF"/>
                </a:solidFill>
              </a:rPr>
              <a:t>across Saxo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GB" sz="120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726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Foundation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400" y="3001252"/>
            <a:ext cx="5625597" cy="32916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The scalability, security and agility of the core IT platform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 err="1">
                <a:solidFill>
                  <a:srgbClr val="FFFFFF"/>
                </a:solidFill>
                <a:cs typeface="Times New Roman" panose="02020603050405020304" pitchFamily="18" charset="0"/>
              </a:rPr>
              <a:t>Digitising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 the general ledger, accounting and financial reporting infrastructure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Front to back trade and position setup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Based on </a:t>
            </a:r>
            <a:r>
              <a:rPr lang="en-US" sz="1200" err="1">
                <a:solidFill>
                  <a:srgbClr val="FFFFFF"/>
                </a:solidFill>
                <a:cs typeface="Times New Roman" panose="02020603050405020304" pitchFamily="18" charset="0"/>
              </a:rPr>
              <a:t>Supaphly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, deliver state of the art risk management capabilities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Secured financing and enhanced internalization capabilities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Uplift and scale of our artificial intelligence capabilities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A sound data management setup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The efficiency through the Way We Work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6446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64421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433714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200" b="1">
                <a:solidFill>
                  <a:srgbClr val="FFFFFF"/>
                </a:solidFill>
                <a:latin typeface="+mn-lt"/>
              </a:rPr>
              <a:t>Reduce the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 C/I ratio </a:t>
            </a:r>
            <a:r>
              <a:rPr lang="en-GB" sz="1200" b="1">
                <a:solidFill>
                  <a:srgbClr val="FFFFFF"/>
                </a:solidFill>
                <a:latin typeface="+mn-lt"/>
              </a:rPr>
              <a:t>by xx% p.a.</a:t>
            </a:r>
            <a:br>
              <a:rPr lang="en-GB" sz="1200" b="1">
                <a:solidFill>
                  <a:srgbClr val="FFFFFF"/>
                </a:solidFill>
                <a:latin typeface="+mn-lt"/>
              </a:rPr>
            </a:br>
            <a:r>
              <a:rPr lang="en-GB" sz="1200" b="1">
                <a:solidFill>
                  <a:srgbClr val="FFFFFF"/>
                </a:solidFill>
                <a:latin typeface="+mn-lt"/>
              </a:rPr>
              <a:t>Target </a:t>
            </a:r>
            <a:r>
              <a:rPr lang="en-GB" sz="1200" b="1">
                <a:solidFill>
                  <a:schemeClr val="tx2"/>
                </a:solidFill>
                <a:latin typeface="+mn-lt"/>
              </a:rPr>
              <a:t>C/I ratio </a:t>
            </a:r>
            <a:r>
              <a:rPr lang="en-GB" sz="1200" b="1">
                <a:solidFill>
                  <a:srgbClr val="FFFFFF"/>
                </a:solidFill>
                <a:latin typeface="+mn-lt"/>
              </a:rPr>
              <a:t>of xx% in 2023</a:t>
            </a:r>
            <a:endParaRPr lang="en-GB" sz="1200" b="1">
              <a:solidFill>
                <a:schemeClr val="tx2"/>
              </a:solidFill>
              <a:latin typeface="+mn-lt"/>
            </a:endParaRPr>
          </a:p>
          <a:p>
            <a:r>
              <a:rPr lang="en-GB" sz="1067" i="1">
                <a:solidFill>
                  <a:srgbClr val="FFFFFF"/>
                </a:solidFill>
                <a:latin typeface="+mn-lt"/>
              </a:rPr>
              <a:t>In addition to core KPIs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C31B1C-5301-A744-A1AE-BF7C4B7C3767}"/>
              </a:ext>
            </a:extLst>
          </p:cNvPr>
          <p:cNvCxnSpPr>
            <a:cxnSpLocks/>
          </p:cNvCxnSpPr>
          <p:nvPr userDrawn="1"/>
        </p:nvCxnSpPr>
        <p:spPr>
          <a:xfrm>
            <a:off x="572360" y="5393993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256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ina fintec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Ambition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49021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>
                <a:solidFill>
                  <a:srgbClr val="FFFFFF"/>
                </a:solidFill>
                <a:latin typeface="+mn-lt"/>
              </a:rPr>
              <a:t>Saxo FinTech to IPO in 5 years by positioning Saxo Fintech as a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world leading fintech expert 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while being part of uplifting </a:t>
            </a:r>
            <a:r>
              <a:rPr lang="en-US" sz="1200" b="1">
                <a:solidFill>
                  <a:schemeClr val="tx2"/>
                </a:solidFill>
                <a:latin typeface="+mn-lt"/>
              </a:rPr>
              <a:t>the financial technology capabilities</a:t>
            </a:r>
            <a:r>
              <a:rPr lang="en-US" sz="1200" b="1">
                <a:solidFill>
                  <a:srgbClr val="FFFFFF"/>
                </a:solidFill>
                <a:latin typeface="+mn-lt"/>
              </a:rPr>
              <a:t> in China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643311" y="3058279"/>
            <a:ext cx="4538285" cy="3121480"/>
          </a:xfrm>
          <a:prstGeom prst="rect">
            <a:avLst/>
          </a:prstGeom>
          <a:noFill/>
        </p:spPr>
        <p:txBody>
          <a:bodyPr wrap="square" lIns="0" tIns="0" rIns="0" bIns="0" numCol="1" rtlCol="0" anchor="t" anchorCtr="0">
            <a:noAutofit/>
          </a:bodyPr>
          <a:lstStyle/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Complete the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IP and knowhow transfer 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 Saxo FinTech, leveraging Saxo’s global capability and technical expertise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Deliver </a:t>
            </a: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cloud based investing, trading and risk management services 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 Mainland China clients</a:t>
            </a: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endParaRPr lang="en-US" sz="120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0510" indent="-190510">
              <a:lnSpc>
                <a:spcPct val="107000"/>
              </a:lnSpc>
              <a:buFontTx/>
              <a:buBlip>
                <a:blip r:embed="rId2"/>
              </a:buBlip>
            </a:pPr>
            <a:r>
              <a:rPr lang="en-US" sz="1200" b="1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Launch localized products 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such as a </a:t>
            </a:r>
            <a:r>
              <a:rPr lang="en-US" sz="1200" err="1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SupaPhly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China solution, buyside trading solutions, risk management and </a:t>
            </a:r>
            <a:r>
              <a:rPr lang="en-US" sz="1200" err="1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regtech</a:t>
            </a:r>
            <a:r>
              <a:rPr lang="en-US" sz="120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data systems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712" y="2134105"/>
            <a:ext cx="3152452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Objectives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1310845" y="276519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65277" y="391190"/>
            <a:ext cx="11461447" cy="7265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China – Saxo Fintech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C58FA-CA66-E14B-B074-52E0EDB22E1F}"/>
              </a:ext>
            </a:extLst>
          </p:cNvPr>
          <p:cNvSpPr txBox="1"/>
          <p:nvPr userDrawn="1"/>
        </p:nvSpPr>
        <p:spPr>
          <a:xfrm>
            <a:off x="680720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KPI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0AAC32-134C-F24B-96DD-F630D412C03D}"/>
              </a:ext>
            </a:extLst>
          </p:cNvPr>
          <p:cNvCxnSpPr>
            <a:cxnSpLocks/>
          </p:cNvCxnSpPr>
          <p:nvPr userDrawn="1"/>
        </p:nvCxnSpPr>
        <p:spPr>
          <a:xfrm>
            <a:off x="77651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0E52-7E56-E945-8749-529C8F0D951F}"/>
              </a:ext>
            </a:extLst>
          </p:cNvPr>
          <p:cNvCxnSpPr>
            <a:cxnSpLocks/>
          </p:cNvCxnSpPr>
          <p:nvPr userDrawn="1"/>
        </p:nvCxnSpPr>
        <p:spPr>
          <a:xfrm>
            <a:off x="7432323" y="1120909"/>
            <a:ext cx="3527" cy="84240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12AF91-5DA3-F44F-9115-AA0031FB04DC}"/>
              </a:ext>
            </a:extLst>
          </p:cNvPr>
          <p:cNvCxnSpPr>
            <a:cxnSpLocks/>
          </p:cNvCxnSpPr>
          <p:nvPr userDrawn="1"/>
        </p:nvCxnSpPr>
        <p:spPr>
          <a:xfrm>
            <a:off x="6100234" y="1944997"/>
            <a:ext cx="0" cy="4913003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A078C8-57C8-9046-8D9E-5E120BA09EE7}"/>
              </a:ext>
            </a:extLst>
          </p:cNvPr>
          <p:cNvSpPr txBox="1"/>
          <p:nvPr userDrawn="1"/>
        </p:nvSpPr>
        <p:spPr>
          <a:xfrm>
            <a:off x="4386440" y="2134187"/>
            <a:ext cx="6091765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 err="1">
                <a:solidFill>
                  <a:srgbClr val="FFFFFF"/>
                </a:solidFill>
                <a:latin typeface="+mj-lt"/>
              </a:rPr>
              <a:t>Key</a:t>
            </a:r>
            <a:r>
              <a:rPr lang="it-IT" sz="2000">
                <a:solidFill>
                  <a:srgbClr val="FFFFFF"/>
                </a:solidFill>
                <a:latin typeface="+mj-lt"/>
              </a:rPr>
              <a:t>  </a:t>
            </a:r>
            <a:r>
              <a:rPr lang="it-IT" sz="2000" err="1">
                <a:solidFill>
                  <a:srgbClr val="FFFFFF"/>
                </a:solidFill>
                <a:latin typeface="+mj-lt"/>
              </a:rPr>
              <a:t>Priorities</a:t>
            </a:r>
            <a:endParaRPr lang="it-IT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C2A48F-075C-7848-91D7-107BC6E1090C}"/>
              </a:ext>
            </a:extLst>
          </p:cNvPr>
          <p:cNvCxnSpPr>
            <a:cxnSpLocks/>
          </p:cNvCxnSpPr>
          <p:nvPr userDrawn="1"/>
        </p:nvCxnSpPr>
        <p:spPr>
          <a:xfrm>
            <a:off x="7166230" y="2765277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B4859C-6E64-B240-A067-6345DE841837}"/>
              </a:ext>
            </a:extLst>
          </p:cNvPr>
          <p:cNvSpPr txBox="1"/>
          <p:nvPr userDrawn="1"/>
        </p:nvSpPr>
        <p:spPr>
          <a:xfrm>
            <a:off x="6566400" y="3001252"/>
            <a:ext cx="5625597" cy="2460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90510" lvl="1" indent="-19051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GB" sz="1200">
                <a:solidFill>
                  <a:srgbClr val="FFFFFF"/>
                </a:solidFill>
                <a:cs typeface="Times New Roman" panose="02020603050405020304" pitchFamily="18" charset="0"/>
              </a:rPr>
              <a:t>We seek to </a:t>
            </a:r>
            <a:r>
              <a:rPr lang="en-GB" sz="1200" b="1">
                <a:solidFill>
                  <a:schemeClr val="tx2"/>
                </a:solidFill>
                <a:cs typeface="Times New Roman" panose="02020603050405020304" pitchFamily="18" charset="0"/>
              </a:rPr>
              <a:t>constantly improve and execute</a:t>
            </a: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endParaRPr lang="en-GB" sz="120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The Saxo FinTech brand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Raise the IP stack in China, hosted in a domestic cloud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Obtain local certifications for vendor selection/partnerships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China CISO requirements with local data centers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Develop and localize </a:t>
            </a:r>
            <a:r>
              <a:rPr lang="en-US" sz="1200" err="1">
                <a:solidFill>
                  <a:srgbClr val="FFFFFF"/>
                </a:solidFill>
                <a:cs typeface="Times New Roman" panose="02020603050405020304" pitchFamily="18" charset="0"/>
              </a:rPr>
              <a:t>SuphaPly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, a SaaS risk management solutions </a:t>
            </a:r>
          </a:p>
          <a:p>
            <a:pPr marL="190510" indent="-190510">
              <a:lnSpc>
                <a:spcPct val="150000"/>
              </a:lnSpc>
              <a:buClr>
                <a:schemeClr val="accent1"/>
              </a:buClr>
              <a:buSzPct val="100000"/>
              <a:buFontTx/>
              <a:buBlip>
                <a:blip r:embed="rId2"/>
              </a:buBlip>
              <a:tabLst>
                <a:tab pos="2867025" algn="l"/>
              </a:tabLst>
            </a:pP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Develop a </a:t>
            </a:r>
            <a:r>
              <a:rPr lang="en-US" sz="1200" err="1">
                <a:solidFill>
                  <a:srgbClr val="FFFFFF"/>
                </a:solidFill>
                <a:cs typeface="Times New Roman" panose="02020603050405020304" pitchFamily="18" charset="0"/>
              </a:rPr>
              <a:t>regtech</a:t>
            </a:r>
            <a:r>
              <a:rPr lang="en-US" sz="1200">
                <a:solidFill>
                  <a:srgbClr val="FFFFFF"/>
                </a:solidFill>
                <a:cs typeface="Times New Roman" panose="02020603050405020304" pitchFamily="18" charset="0"/>
              </a:rPr>
              <a:t> solutions for regulatory reporting system (EAST4.0)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7DCCC1-9A35-CC47-BEAA-8A600D17B0A3}"/>
              </a:ext>
            </a:extLst>
          </p:cNvPr>
          <p:cNvCxnSpPr>
            <a:cxnSpLocks/>
          </p:cNvCxnSpPr>
          <p:nvPr userDrawn="1"/>
        </p:nvCxnSpPr>
        <p:spPr>
          <a:xfrm>
            <a:off x="6566760" y="3564469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53B41F-14B0-B74F-B38D-898738834052}"/>
              </a:ext>
            </a:extLst>
          </p:cNvPr>
          <p:cNvCxnSpPr>
            <a:cxnSpLocks/>
          </p:cNvCxnSpPr>
          <p:nvPr userDrawn="1"/>
        </p:nvCxnSpPr>
        <p:spPr>
          <a:xfrm>
            <a:off x="651382" y="364421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2DEFEA-DCB1-0643-9AD6-4C2DE0E98861}"/>
              </a:ext>
            </a:extLst>
          </p:cNvPr>
          <p:cNvCxnSpPr>
            <a:cxnSpLocks/>
          </p:cNvCxnSpPr>
          <p:nvPr userDrawn="1"/>
        </p:nvCxnSpPr>
        <p:spPr>
          <a:xfrm>
            <a:off x="651382" y="4433714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349046B-CFDF-8243-8CA9-13CD7245FC61}"/>
              </a:ext>
            </a:extLst>
          </p:cNvPr>
          <p:cNvSpPr txBox="1"/>
          <p:nvPr userDrawn="1"/>
        </p:nvSpPr>
        <p:spPr>
          <a:xfrm>
            <a:off x="8922342" y="1117733"/>
            <a:ext cx="2727783" cy="9368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84137" indent="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Open Sans" panose="020B0606030504020204" pitchFamily="34" charset="0"/>
              <a:buNone/>
              <a:defRPr sz="1500">
                <a:solidFill>
                  <a:schemeClr val="bg1"/>
                </a:solidFill>
                <a:latin typeface="Open Sans" panose="020B0606030504020204"/>
              </a:defRPr>
            </a:lvl1pPr>
            <a:lvl2pPr marL="230400" indent="-2304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lvl2pPr>
            <a:lvl3pPr marL="446400" indent="-2160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6pPr>
            <a:lvl7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7pPr>
            <a:lvl8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8pPr>
            <a:lvl9pPr marL="648000" indent="-201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9pPr>
          </a:lstStyle>
          <a:p>
            <a:r>
              <a:rPr lang="en-GB" sz="1200" b="1">
                <a:solidFill>
                  <a:srgbClr val="FFFFFF"/>
                </a:solidFill>
                <a:latin typeface="+mn-lt"/>
              </a:rPr>
              <a:t>TBD</a:t>
            </a:r>
            <a:endParaRPr lang="en-GB" sz="1200" b="1">
              <a:solidFill>
                <a:schemeClr val="tx2"/>
              </a:solidFill>
              <a:latin typeface="+mn-lt"/>
            </a:endParaRPr>
          </a:p>
          <a:p>
            <a:r>
              <a:rPr lang="en-GB" sz="1200" i="1" kern="1200">
                <a:solidFill>
                  <a:srgbClr val="FFFFFF"/>
                </a:solidFill>
                <a:latin typeface="Open Sans" panose="020B0606030504020204"/>
                <a:ea typeface="+mn-ea"/>
                <a:cs typeface="+mn-cs"/>
              </a:rPr>
              <a:t>In addition to Saxo FinTech core KPIs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D25D421-63CE-564E-B5D2-9886EF2F1CA3}"/>
              </a:ext>
            </a:extLst>
          </p:cNvPr>
          <p:cNvGrpSpPr/>
          <p:nvPr userDrawn="1"/>
        </p:nvGrpSpPr>
        <p:grpSpPr>
          <a:xfrm>
            <a:off x="10203551" y="214904"/>
            <a:ext cx="1446574" cy="791492"/>
            <a:chOff x="14789251" y="1127253"/>
            <a:chExt cx="2169861" cy="118723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84CB41-CBC0-AE4B-AA07-7C66BED0F24B}"/>
                </a:ext>
              </a:extLst>
            </p:cNvPr>
            <p:cNvSpPr txBox="1"/>
            <p:nvPr/>
          </p:nvSpPr>
          <p:spPr>
            <a:xfrm>
              <a:off x="14789251" y="1806660"/>
              <a:ext cx="2169861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800">
                  <a:solidFill>
                    <a:schemeClr val="bg1">
                      <a:lumMod val="10000"/>
                      <a:lumOff val="90000"/>
                    </a:schemeClr>
                  </a:solidFill>
                  <a:latin typeface="Inter" panose="020B0502030000000004" pitchFamily="34" charset="0"/>
                  <a:ea typeface="Inter" panose="020B0502030000000004" pitchFamily="34" charset="0"/>
                </a:rPr>
                <a:t>All activities in Saxo Bank support Saxo Fintech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E20E9A2E-21C6-EB40-A652-F6F9C032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018432" y="1127253"/>
              <a:ext cx="647625" cy="647625"/>
            </a:xfrm>
            <a:prstGeom prst="rect">
              <a:avLst/>
            </a:prstGeom>
          </p:spPr>
        </p:pic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12A1112-E108-7748-AB4D-7E0770C3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5719" y="1189645"/>
              <a:ext cx="670816" cy="52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291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- Bullet points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79878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Thirds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81481-E053-41DF-8A93-867494354D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1" r="10061"/>
          <a:stretch/>
        </p:blipFill>
        <p:spPr>
          <a:xfrm>
            <a:off x="7629832" y="0"/>
            <a:ext cx="4562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4334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037-2A60-4BB6-8F92-7E002AC3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506E2-721E-4219-BED4-A43DF448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71499-933A-41A4-9488-8FCB99E9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3EF8-38AA-43CE-BAB8-542DA963D067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US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2458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82401" y="472778"/>
            <a:ext cx="11222807" cy="720000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" y="822804"/>
            <a:ext cx="11222806" cy="36997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/>
              <a:t>Subline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504001" y="1784350"/>
            <a:ext cx="11181588" cy="4400550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2C8CBC3-3491-47CE-B764-A3C130359881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2337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" y="822804"/>
            <a:ext cx="11215688" cy="36997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504826" y="1784350"/>
            <a:ext cx="5427663" cy="4400550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6257926" y="1784350"/>
            <a:ext cx="5427663" cy="4400550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23BA57C-D6C3-4455-852E-E0DD233BF684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US">
              <a:solidFill>
                <a:srgbClr val="1E1E1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Saxo Bank"/>
          <p:cNvSpPr/>
          <p:nvPr userDrawn="1"/>
        </p:nvSpPr>
        <p:spPr>
          <a:xfrm>
            <a:off x="5735960" y="6474115"/>
            <a:ext cx="72008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914446"/>
            <a:r>
              <a:rPr lang="en-US" sz="800" b="1" noProof="1">
                <a:solidFill>
                  <a:srgbClr val="1E1E1E"/>
                </a:solidFill>
                <a:latin typeface="Segoe UI" panose="020B0502040204020203" pitchFamily="34" charset="0"/>
                <a:ea typeface="Open Sans Light" panose="020B0604020202020204" charset="0"/>
                <a:cs typeface="Segoe UI Light" panose="020B0502040204020203" pitchFamily="34" charset="0"/>
              </a:rPr>
              <a:t>Saxo Group</a:t>
            </a:r>
          </a:p>
        </p:txBody>
      </p:sp>
    </p:spTree>
    <p:extLst>
      <p:ext uri="{BB962C8B-B14F-4D97-AF65-F5344CB8AC3E}">
        <p14:creationId xmlns:p14="http://schemas.microsoft.com/office/powerpoint/2010/main" val="1825538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42">
          <p15:clr>
            <a:srgbClr val="FBAE40"/>
          </p15:clr>
        </p15:guide>
        <p15:guide id="2" pos="3736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/>
          <p:cNvSpPr>
            <a:spLocks noGrp="1"/>
          </p:cNvSpPr>
          <p:nvPr>
            <p:ph type="pic" sz="quarter" idx="14" hasCustomPrompt="1"/>
          </p:nvPr>
        </p:nvSpPr>
        <p:spPr>
          <a:xfrm>
            <a:off x="119336" y="96839"/>
            <a:ext cx="11961538" cy="6667200"/>
          </a:xfrm>
          <a:solidFill>
            <a:schemeClr val="bg2"/>
          </a:solidFill>
        </p:spPr>
        <p:txBody>
          <a:bodyPr lIns="7920000" rIns="288000" anchor="ctr" anchorCtr="0"/>
          <a:lstStyle>
            <a:lvl1pPr marL="0" indent="0" algn="l">
              <a:buNone/>
              <a:defRPr baseline="0"/>
            </a:lvl1pPr>
          </a:lstStyle>
          <a:p>
            <a:r>
              <a:rPr lang="en-GB"/>
              <a:t>Insert picture: Click here, </a:t>
            </a:r>
            <a:br>
              <a:rPr lang="en-GB"/>
            </a:br>
            <a:r>
              <a:rPr lang="en-GB"/>
              <a:t>click Insert TAB and </a:t>
            </a:r>
            <a:br>
              <a:rPr lang="en-GB"/>
            </a:br>
            <a:r>
              <a:rPr lang="en-GB"/>
              <a:t>click Pictures button, </a:t>
            </a:r>
            <a:br>
              <a:rPr lang="en-GB"/>
            </a:br>
            <a:r>
              <a:rPr lang="en-GB"/>
              <a:t>select a picture</a:t>
            </a:r>
          </a:p>
        </p:txBody>
      </p:sp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118800" y="96839"/>
            <a:ext cx="8121600" cy="666539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979714" y="1844825"/>
            <a:ext cx="4532686" cy="1868437"/>
          </a:xfrm>
        </p:spPr>
        <p:txBody>
          <a:bodyPr anchor="b" anchorCtr="0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4048" y="3912036"/>
            <a:ext cx="4554000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C461F020-837D-45FA-A8EB-B5F2CBB2B4B2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27137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9" y="96838"/>
            <a:ext cx="11932913" cy="6670724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118800" y="96839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979714" y="1844825"/>
            <a:ext cx="4532686" cy="1868437"/>
          </a:xfrm>
        </p:spPr>
        <p:txBody>
          <a:bodyPr anchor="b" anchorCtr="0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4048" y="3912036"/>
            <a:ext cx="4554000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E61A648F-E92E-4E4D-81E6-0C58218D9F4F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207835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"/>
          <a:stretch/>
        </p:blipFill>
        <p:spPr>
          <a:xfrm>
            <a:off x="119336" y="96839"/>
            <a:ext cx="11961539" cy="6665393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118800" y="96839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979714" y="1844825"/>
            <a:ext cx="4532686" cy="1868437"/>
          </a:xfrm>
        </p:spPr>
        <p:txBody>
          <a:bodyPr anchor="b" anchorCtr="0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4048" y="3912036"/>
            <a:ext cx="4554000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3890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76FED-30D5-4C56-85E9-399551B35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/>
          <a:stretch/>
        </p:blipFill>
        <p:spPr>
          <a:xfrm>
            <a:off x="4203392" y="0"/>
            <a:ext cx="7988609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99" y="96837"/>
            <a:ext cx="11962076" cy="6667200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118800" y="96839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979714" y="1844825"/>
            <a:ext cx="4532686" cy="1868437"/>
          </a:xfrm>
        </p:spPr>
        <p:txBody>
          <a:bodyPr anchor="b" anchorCtr="0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4048" y="3912036"/>
            <a:ext cx="4554000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A2C52E4A-6EC6-4629-B865-6B5A2D5921CC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887068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/>
          <p:cNvSpPr>
            <a:spLocks noGrp="1"/>
          </p:cNvSpPr>
          <p:nvPr>
            <p:ph type="pic" sz="quarter" idx="14" hasCustomPrompt="1"/>
          </p:nvPr>
        </p:nvSpPr>
        <p:spPr>
          <a:xfrm>
            <a:off x="119336" y="96838"/>
            <a:ext cx="11961539" cy="6667200"/>
          </a:xfrm>
          <a:solidFill>
            <a:schemeClr val="bg2"/>
          </a:solidFill>
        </p:spPr>
        <p:txBody>
          <a:bodyPr lIns="504000" rIns="8244000" anchor="ctr" anchorCtr="0"/>
          <a:lstStyle>
            <a:lvl1pPr marL="0" indent="0" algn="l">
              <a:buNone/>
              <a:defRPr baseline="0"/>
            </a:lvl1pPr>
          </a:lstStyle>
          <a:p>
            <a:r>
              <a:rPr lang="en-GB"/>
              <a:t>Insert picture: Click here, </a:t>
            </a:r>
            <a:br>
              <a:rPr lang="en-GB"/>
            </a:br>
            <a:r>
              <a:rPr lang="en-GB"/>
              <a:t>click Insert TAB and </a:t>
            </a:r>
            <a:br>
              <a:rPr lang="en-GB"/>
            </a:br>
            <a:r>
              <a:rPr lang="en-GB"/>
              <a:t>click Pictures button, </a:t>
            </a:r>
            <a:br>
              <a:rPr lang="en-GB"/>
            </a:br>
            <a:r>
              <a:rPr lang="en-GB"/>
              <a:t>select a picture</a:t>
            </a:r>
          </a:p>
        </p:txBody>
      </p:sp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3959275" y="102170"/>
            <a:ext cx="8121600" cy="666539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700410" y="764705"/>
            <a:ext cx="5344537" cy="1341013"/>
          </a:xfrm>
        </p:spPr>
        <p:txBody>
          <a:bodyPr anchor="b" anchorCtr="0"/>
          <a:lstStyle>
            <a:lvl1pPr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9764" y="2304492"/>
            <a:ext cx="5325182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3684F138-C42F-4439-8180-BECC1F18FFDE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469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3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72" y="97536"/>
            <a:ext cx="11962003" cy="6667245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3959275" y="102170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698800" y="764705"/>
            <a:ext cx="5291794" cy="1341013"/>
          </a:xfrm>
        </p:spPr>
        <p:txBody>
          <a:bodyPr anchor="b" anchorCtr="0"/>
          <a:lstStyle>
            <a:lvl1pPr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9764" y="2304492"/>
            <a:ext cx="5325181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839C884D-AE09-4428-9399-F9FE38DD98B8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4415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3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0" y="97536"/>
            <a:ext cx="11962800" cy="6667200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3959275" y="102170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698800" y="764705"/>
            <a:ext cx="5291794" cy="1341013"/>
          </a:xfrm>
        </p:spPr>
        <p:txBody>
          <a:bodyPr anchor="b" anchorCtr="0"/>
          <a:lstStyle>
            <a:lvl1pPr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9764" y="2304492"/>
            <a:ext cx="5325181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B947AD40-9570-419C-AD45-93248F7A3556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1469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3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ubtitl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/>
          <p:cNvSpPr>
            <a:spLocks noGrp="1"/>
          </p:cNvSpPr>
          <p:nvPr>
            <p:ph type="pic" sz="quarter" idx="14" hasCustomPrompt="1"/>
          </p:nvPr>
        </p:nvSpPr>
        <p:spPr>
          <a:xfrm>
            <a:off x="119336" y="96839"/>
            <a:ext cx="11961538" cy="6667200"/>
          </a:xfrm>
          <a:solidFill>
            <a:schemeClr val="bg2"/>
          </a:solidFill>
        </p:spPr>
        <p:txBody>
          <a:bodyPr lIns="7920000" rIns="288000" anchor="ctr" anchorCtr="0"/>
          <a:lstStyle>
            <a:lvl1pPr marL="0" indent="0" algn="l">
              <a:buNone/>
              <a:defRPr baseline="0"/>
            </a:lvl1pPr>
          </a:lstStyle>
          <a:p>
            <a:r>
              <a:rPr lang="en-GB"/>
              <a:t>Insert picture: Click here, </a:t>
            </a:r>
            <a:br>
              <a:rPr lang="en-GB"/>
            </a:br>
            <a:r>
              <a:rPr lang="en-GB"/>
              <a:t>click Insert TAB and </a:t>
            </a:r>
            <a:br>
              <a:rPr lang="en-GB"/>
            </a:br>
            <a:r>
              <a:rPr lang="en-GB"/>
              <a:t>click Pictures button, </a:t>
            </a:r>
            <a:br>
              <a:rPr lang="en-GB"/>
            </a:br>
            <a:r>
              <a:rPr lang="en-GB"/>
              <a:t>select a picture</a:t>
            </a:r>
          </a:p>
        </p:txBody>
      </p:sp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118800" y="96839"/>
            <a:ext cx="8121600" cy="666539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979714" y="1844825"/>
            <a:ext cx="4532686" cy="1868437"/>
          </a:xfrm>
        </p:spPr>
        <p:txBody>
          <a:bodyPr anchor="b" anchorCtr="0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4048" y="3912036"/>
            <a:ext cx="4554000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1B43EB18-A15D-4193-B241-B00506B43838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501934" y="6767563"/>
            <a:ext cx="118813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46"/>
            <a:r>
              <a:rPr lang="da-DK" sz="600">
                <a:solidFill>
                  <a:srgbClr val="787878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REQUIRES NDA + APPROVAL</a:t>
            </a:r>
          </a:p>
        </p:txBody>
      </p:sp>
    </p:spTree>
    <p:extLst>
      <p:ext uri="{BB962C8B-B14F-4D97-AF65-F5344CB8AC3E}">
        <p14:creationId xmlns:p14="http://schemas.microsoft.com/office/powerpoint/2010/main" val="342559118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subtitl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1" y="95250"/>
            <a:ext cx="11962075" cy="6665913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118800" y="96839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979714" y="1844825"/>
            <a:ext cx="4532686" cy="1868437"/>
          </a:xfrm>
        </p:spPr>
        <p:txBody>
          <a:bodyPr anchor="b" anchorCtr="0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4048" y="3912036"/>
            <a:ext cx="4554000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DF9CCAF8-9F40-4255-AB52-9EE822FEFC2F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501934" y="6767563"/>
            <a:ext cx="118813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46"/>
            <a:r>
              <a:rPr lang="da-DK" sz="600">
                <a:solidFill>
                  <a:srgbClr val="787878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REQUIRES NDA + APPROVAL</a:t>
            </a:r>
          </a:p>
        </p:txBody>
      </p:sp>
    </p:spTree>
    <p:extLst>
      <p:ext uri="{BB962C8B-B14F-4D97-AF65-F5344CB8AC3E}">
        <p14:creationId xmlns:p14="http://schemas.microsoft.com/office/powerpoint/2010/main" val="95352341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subtitl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96837"/>
            <a:ext cx="11962075" cy="6667200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118800" y="96839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979714" y="1844825"/>
            <a:ext cx="4532686" cy="1868437"/>
          </a:xfrm>
        </p:spPr>
        <p:txBody>
          <a:bodyPr anchor="b" anchorCtr="0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4048" y="3912036"/>
            <a:ext cx="4554000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8F9C0094-E07E-44AE-9D57-6ECB4B89D652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81406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- subtitl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8" y="97200"/>
            <a:ext cx="11962800" cy="6667200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118800" y="96839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979714" y="1844825"/>
            <a:ext cx="4532686" cy="1868437"/>
          </a:xfrm>
        </p:spPr>
        <p:txBody>
          <a:bodyPr anchor="b" anchorCtr="0"/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4048" y="3912036"/>
            <a:ext cx="4554000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90BEB6DD-ACEA-4E4F-8DF6-916663350A76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501934" y="6767563"/>
            <a:ext cx="118813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46"/>
            <a:r>
              <a:rPr lang="da-DK" sz="600">
                <a:solidFill>
                  <a:srgbClr val="787878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REQUIRES NDA + APPROVAL</a:t>
            </a:r>
          </a:p>
        </p:txBody>
      </p:sp>
    </p:spTree>
    <p:extLst>
      <p:ext uri="{BB962C8B-B14F-4D97-AF65-F5344CB8AC3E}">
        <p14:creationId xmlns:p14="http://schemas.microsoft.com/office/powerpoint/2010/main" val="177639985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/>
          <p:cNvSpPr>
            <a:spLocks noGrp="1"/>
          </p:cNvSpPr>
          <p:nvPr>
            <p:ph type="pic" sz="quarter" idx="14" hasCustomPrompt="1"/>
          </p:nvPr>
        </p:nvSpPr>
        <p:spPr>
          <a:xfrm>
            <a:off x="119336" y="96838"/>
            <a:ext cx="11961539" cy="6667200"/>
          </a:xfrm>
          <a:solidFill>
            <a:schemeClr val="bg2"/>
          </a:solidFill>
        </p:spPr>
        <p:txBody>
          <a:bodyPr lIns="504000" rIns="8244000" anchor="ctr" anchorCtr="0"/>
          <a:lstStyle>
            <a:lvl1pPr marL="0" indent="0" algn="l">
              <a:buNone/>
              <a:defRPr baseline="0"/>
            </a:lvl1pPr>
          </a:lstStyle>
          <a:p>
            <a:r>
              <a:rPr lang="en-GB"/>
              <a:t>Insert picture: Click here, </a:t>
            </a:r>
            <a:br>
              <a:rPr lang="en-GB"/>
            </a:br>
            <a:r>
              <a:rPr lang="en-GB"/>
              <a:t>click Insert TAB and </a:t>
            </a:r>
            <a:br>
              <a:rPr lang="en-GB"/>
            </a:br>
            <a:r>
              <a:rPr lang="en-GB"/>
              <a:t>click Pictures button, </a:t>
            </a:r>
            <a:br>
              <a:rPr lang="en-GB"/>
            </a:br>
            <a:r>
              <a:rPr lang="en-GB"/>
              <a:t>select a picture</a:t>
            </a:r>
          </a:p>
        </p:txBody>
      </p:sp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3959275" y="102170"/>
            <a:ext cx="8121600" cy="666539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700410" y="1700810"/>
            <a:ext cx="5344537" cy="1997694"/>
          </a:xfrm>
        </p:spPr>
        <p:txBody>
          <a:bodyPr anchor="b" anchorCtr="0"/>
          <a:lstStyle>
            <a:lvl1pPr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9764" y="3897277"/>
            <a:ext cx="5325182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4FF532D9-6D72-47DC-8D97-21D74DE1D058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501934" y="6767563"/>
            <a:ext cx="118813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46"/>
            <a:r>
              <a:rPr lang="da-DK" sz="600">
                <a:solidFill>
                  <a:srgbClr val="787878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REQUIRES NDA + APPROVAL</a:t>
            </a:r>
          </a:p>
        </p:txBody>
      </p:sp>
    </p:spTree>
    <p:extLst>
      <p:ext uri="{BB962C8B-B14F-4D97-AF65-F5344CB8AC3E}">
        <p14:creationId xmlns:p14="http://schemas.microsoft.com/office/powerpoint/2010/main" val="188109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3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96838"/>
            <a:ext cx="11962075" cy="6665628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3959275" y="102170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700410" y="1700810"/>
            <a:ext cx="5344537" cy="1997694"/>
          </a:xfrm>
        </p:spPr>
        <p:txBody>
          <a:bodyPr anchor="b" anchorCtr="0"/>
          <a:lstStyle>
            <a:lvl1pPr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9764" y="3897277"/>
            <a:ext cx="5325182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3F923CE4-A4F7-4833-9979-9F2207B9D3F5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501934" y="6767563"/>
            <a:ext cx="118813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46"/>
            <a:r>
              <a:rPr lang="da-DK" sz="600">
                <a:solidFill>
                  <a:srgbClr val="787878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REQUIRES NDA + APPROVAL</a:t>
            </a:r>
          </a:p>
        </p:txBody>
      </p:sp>
    </p:spTree>
    <p:extLst>
      <p:ext uri="{BB962C8B-B14F-4D97-AF65-F5344CB8AC3E}">
        <p14:creationId xmlns:p14="http://schemas.microsoft.com/office/powerpoint/2010/main" val="2065093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3978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2" pos="5760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8" y="96836"/>
            <a:ext cx="11962862" cy="6667200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3959275" y="102170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700410" y="1700810"/>
            <a:ext cx="5344537" cy="1997694"/>
          </a:xfrm>
        </p:spPr>
        <p:txBody>
          <a:bodyPr anchor="b" anchorCtr="0"/>
          <a:lstStyle>
            <a:lvl1pPr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9764" y="3897277"/>
            <a:ext cx="5325182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334BFD9F-2D2F-4A54-8E33-5969696D6B2C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501934" y="6767563"/>
            <a:ext cx="118813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46"/>
            <a:r>
              <a:rPr lang="da-DK" sz="600">
                <a:solidFill>
                  <a:srgbClr val="787878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REQUIRES NDA + APPROVAL</a:t>
            </a:r>
          </a:p>
        </p:txBody>
      </p:sp>
    </p:spTree>
    <p:extLst>
      <p:ext uri="{BB962C8B-B14F-4D97-AF65-F5344CB8AC3E}">
        <p14:creationId xmlns:p14="http://schemas.microsoft.com/office/powerpoint/2010/main" val="3752983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3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-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97199"/>
            <a:ext cx="11962800" cy="6667200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3959275" y="102170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700410" y="1700810"/>
            <a:ext cx="5344537" cy="1997694"/>
          </a:xfrm>
        </p:spPr>
        <p:txBody>
          <a:bodyPr anchor="b" anchorCtr="0"/>
          <a:lstStyle>
            <a:lvl1pPr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9764" y="3897277"/>
            <a:ext cx="5325182" cy="8316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AE8A0399-3840-42F7-B6F2-5B6CC0F51A7D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49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6933287"/>
            <a:ext cx="629491" cy="180000"/>
          </a:xfrm>
        </p:spPr>
        <p:txBody>
          <a:bodyPr/>
          <a:lstStyle>
            <a:lvl1pPr>
              <a:defRPr sz="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5D37B1E-C366-494F-A587-962AD9AABC83}" type="slidenum">
              <a:rPr lang="en-GB" smtClean="0">
                <a:solidFill>
                  <a:srgbClr val="1E1E1E"/>
                </a:solidFill>
              </a:rPr>
              <a:pPr/>
              <a:t>‹#›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0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3122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3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2401" y="472778"/>
            <a:ext cx="6624545" cy="720000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1" y="822804"/>
            <a:ext cx="6624545" cy="36997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04826" y="1784350"/>
            <a:ext cx="6599287" cy="4400550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Pladsholder til billede 4"/>
          <p:cNvSpPr>
            <a:spLocks noGrp="1"/>
          </p:cNvSpPr>
          <p:nvPr>
            <p:ph type="pic" sz="quarter" idx="17" hasCustomPrompt="1"/>
          </p:nvPr>
        </p:nvSpPr>
        <p:spPr>
          <a:xfrm>
            <a:off x="7184331" y="96837"/>
            <a:ext cx="4896544" cy="66672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021 w 10000"/>
              <a:gd name="connsiteY0" fmla="*/ 502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021 w 10000"/>
              <a:gd name="connsiteY4" fmla="*/ 5025 h 10000"/>
              <a:gd name="connsiteX0" fmla="*/ 1849 w 6828"/>
              <a:gd name="connsiteY0" fmla="*/ 5025 h 10000"/>
              <a:gd name="connsiteX1" fmla="*/ 6828 w 6828"/>
              <a:gd name="connsiteY1" fmla="*/ 0 h 10000"/>
              <a:gd name="connsiteX2" fmla="*/ 6828 w 6828"/>
              <a:gd name="connsiteY2" fmla="*/ 10000 h 10000"/>
              <a:gd name="connsiteX3" fmla="*/ 0 w 6828"/>
              <a:gd name="connsiteY3" fmla="*/ 9985 h 10000"/>
              <a:gd name="connsiteX4" fmla="*/ 1849 w 6828"/>
              <a:gd name="connsiteY4" fmla="*/ 5025 h 10000"/>
              <a:gd name="connsiteX0" fmla="*/ 5416 w 10000"/>
              <a:gd name="connsiteY0" fmla="*/ 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9985 h 10000"/>
              <a:gd name="connsiteX4" fmla="*/ 5416 w 10000"/>
              <a:gd name="connsiteY4" fmla="*/ 4 h 10000"/>
              <a:gd name="connsiteX0" fmla="*/ 3586 w 8170"/>
              <a:gd name="connsiteY0" fmla="*/ 4 h 10000"/>
              <a:gd name="connsiteX1" fmla="*/ 8170 w 8170"/>
              <a:gd name="connsiteY1" fmla="*/ 0 h 10000"/>
              <a:gd name="connsiteX2" fmla="*/ 8170 w 8170"/>
              <a:gd name="connsiteY2" fmla="*/ 10000 h 10000"/>
              <a:gd name="connsiteX3" fmla="*/ 0 w 8170"/>
              <a:gd name="connsiteY3" fmla="*/ 9985 h 10000"/>
              <a:gd name="connsiteX4" fmla="*/ 3586 w 8170"/>
              <a:gd name="connsiteY4" fmla="*/ 4 h 10000"/>
              <a:gd name="connsiteX0" fmla="*/ 2441 w 10000"/>
              <a:gd name="connsiteY0" fmla="*/ 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9985 h 10000"/>
              <a:gd name="connsiteX4" fmla="*/ 2441 w 10000"/>
              <a:gd name="connsiteY4" fmla="*/ 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2441" y="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9985"/>
                </a:lnTo>
                <a:lnTo>
                  <a:pt x="2441" y="4"/>
                </a:lnTo>
                <a:close/>
              </a:path>
            </a:pathLst>
          </a:custGeom>
          <a:solidFill>
            <a:schemeClr val="bg2">
              <a:alpha val="79000"/>
            </a:schemeClr>
          </a:solidFill>
        </p:spPr>
        <p:txBody>
          <a:bodyPr tIns="1008000" rIns="0" bIns="0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B48993A-E91E-4650-A87A-D468511859B7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15011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2401" y="472778"/>
            <a:ext cx="6624545" cy="720000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1" y="822804"/>
            <a:ext cx="6624545" cy="36997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04826" y="1784350"/>
            <a:ext cx="6599287" cy="4400550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5A4F2A5-AABA-4AC2-AC61-F98D4B201BCC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61" y="97247"/>
            <a:ext cx="4895629" cy="66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3652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2401" y="472778"/>
            <a:ext cx="6624545" cy="720000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1" y="822804"/>
            <a:ext cx="6624545" cy="36997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04826" y="1784350"/>
            <a:ext cx="6599287" cy="4400550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1A6DBBD-C7FB-476F-9940-43A89FD7299D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00" y="97247"/>
            <a:ext cx="4896000" cy="66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523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82" y="94764"/>
            <a:ext cx="4894683" cy="666847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2401" y="472778"/>
            <a:ext cx="6624545" cy="720000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1" y="822804"/>
            <a:ext cx="6624545" cy="36997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04826" y="1784350"/>
            <a:ext cx="6599287" cy="4400550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BB75E99-D1A1-4CE6-A604-53249395BE68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0636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82" y="94764"/>
            <a:ext cx="4894683" cy="666847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2401" y="472778"/>
            <a:ext cx="6624545" cy="720000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1" y="822804"/>
            <a:ext cx="6624545" cy="36997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04826" y="1784350"/>
            <a:ext cx="6599287" cy="4400550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DC31E16-1CFD-4668-B68D-F114A4FE0137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688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00" y="97200"/>
            <a:ext cx="4896000" cy="66672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2401" y="472778"/>
            <a:ext cx="6624545" cy="720000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1" y="822804"/>
            <a:ext cx="6624545" cy="36997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04826" y="1784350"/>
            <a:ext cx="6599287" cy="4400550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11B14EB-0B3A-4D6F-B9D8-B459771F9433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75997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00" y="97200"/>
            <a:ext cx="4896000" cy="66672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2401" y="472778"/>
            <a:ext cx="6624545" cy="720000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1" y="822804"/>
            <a:ext cx="6624545" cy="36997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04826" y="1784350"/>
            <a:ext cx="6599287" cy="4400550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81F3AAC-D58B-4C0F-8294-FB8EA978F847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8488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00" y="97200"/>
            <a:ext cx="4896000" cy="66672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82401" y="472778"/>
            <a:ext cx="6624545" cy="720000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1" y="822804"/>
            <a:ext cx="6624545" cy="36997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04826" y="1784350"/>
            <a:ext cx="6599287" cy="4400550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4126434-3E2B-4BAB-8DF7-DD2394340FC6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247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3C85F-2914-4819-AFA2-566C154A56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399" y="0"/>
            <a:ext cx="6197600" cy="6858000"/>
          </a:xfrm>
          <a:prstGeom prst="rect">
            <a:avLst/>
          </a:prstGeom>
          <a:noFill/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09D63E2-652B-49C7-8B18-09ACE18B7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399" y="-6"/>
            <a:ext cx="6197600" cy="6857999"/>
          </a:xfrm>
          <a:prstGeom prst="rect">
            <a:avLst/>
          </a:prstGeom>
        </p:spPr>
        <p:txBody>
          <a:bodyPr lIns="540000" tIns="54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5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3" hasCustomPrompt="1"/>
          </p:nvPr>
        </p:nvSpPr>
        <p:spPr>
          <a:xfrm>
            <a:off x="118200" y="107298"/>
            <a:ext cx="11955600" cy="6653866"/>
          </a:xfrm>
          <a:solidFill>
            <a:schemeClr val="bg2"/>
          </a:solidFill>
        </p:spPr>
        <p:txBody>
          <a:bodyPr tIns="2736000"/>
          <a:lstStyle>
            <a:lvl1pPr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65248" y="5014800"/>
            <a:ext cx="9220352" cy="1170000"/>
          </a:xfrm>
        </p:spPr>
        <p:txBody>
          <a:bodyPr/>
          <a:lstStyle>
            <a:lvl1pPr algn="r">
              <a:defRPr sz="3400" b="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64832" y="4334693"/>
            <a:ext cx="9220701" cy="680400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3400" b="1">
                <a:solidFill>
                  <a:schemeClr val="bg1"/>
                </a:solidFill>
                <a:latin typeface="Segoe UI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>
          <a:xfrm>
            <a:off x="509905" y="7018508"/>
            <a:ext cx="1697317" cy="18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2250CD80-839C-40E7-ADDD-3E08B81E2066}" type="datetime1">
              <a:rPr lang="en-GB" smtClean="0">
                <a:solidFill>
                  <a:srgbClr val="D2D2D2"/>
                </a:solidFill>
              </a:rPr>
              <a:pPr/>
              <a:t>10/04/2024</a:t>
            </a:fld>
            <a:endParaRPr lang="en-US">
              <a:solidFill>
                <a:srgbClr val="D2D2D2"/>
              </a:solidFill>
            </a:endParaRP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5"/>
          </p:nvPr>
        </p:nvSpPr>
        <p:spPr>
          <a:xfrm>
            <a:off x="2465249" y="7010692"/>
            <a:ext cx="3117969" cy="18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D2D2D2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6"/>
          </p:nvPr>
        </p:nvSpPr>
        <p:spPr>
          <a:xfrm>
            <a:off x="6618638" y="7010692"/>
            <a:ext cx="629491" cy="180000"/>
          </a:xfrm>
        </p:spPr>
        <p:txBody>
          <a:bodyPr/>
          <a:lstStyle>
            <a:lvl1pPr>
              <a:defRPr sz="100">
                <a:solidFill>
                  <a:srgbClr val="D2D2D2"/>
                </a:solidFill>
              </a:defRPr>
            </a:lvl1pPr>
          </a:lstStyle>
          <a:p>
            <a:r>
              <a:rPr lang="en-GB"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8381" y="96839"/>
            <a:ext cx="2466000" cy="6667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  <a:lvl2pPr marL="0" indent="0">
              <a:buNone/>
              <a:defRPr sz="100"/>
            </a:lvl2pPr>
            <a:lvl3pPr marL="230412" indent="0">
              <a:buNone/>
              <a:defRPr sz="100"/>
            </a:lvl3pPr>
            <a:lvl4pPr marL="446422" indent="0">
              <a:buNone/>
              <a:defRPr sz="100"/>
            </a:lvl4pPr>
            <a:lvl5pPr marL="446422" indent="0">
              <a:buNone/>
              <a:defRPr sz="100"/>
            </a:lvl5pPr>
          </a:lstStyle>
          <a:p>
            <a:pPr lvl="0"/>
            <a:r>
              <a:rPr lang="da-DK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026800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hapt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"/>
          <a:stretch/>
        </p:blipFill>
        <p:spPr>
          <a:xfrm>
            <a:off x="118800" y="97199"/>
            <a:ext cx="11962800" cy="66672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65248" y="1340768"/>
            <a:ext cx="9220352" cy="1170000"/>
          </a:xfrm>
        </p:spPr>
        <p:txBody>
          <a:bodyPr/>
          <a:lstStyle>
            <a:lvl1pPr algn="r">
              <a:defRPr sz="3400" b="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64832" y="548680"/>
            <a:ext cx="9220701" cy="680400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3400" b="1">
                <a:solidFill>
                  <a:schemeClr val="bg1"/>
                </a:solidFill>
                <a:latin typeface="Segoe UI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>
          <a:xfrm>
            <a:off x="509905" y="7018508"/>
            <a:ext cx="1697317" cy="18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DA8DA24C-F987-4493-B28A-4EA64CD08415}" type="datetime1">
              <a:rPr lang="en-GB" smtClean="0">
                <a:solidFill>
                  <a:srgbClr val="D2D2D2"/>
                </a:solidFill>
              </a:rPr>
              <a:pPr/>
              <a:t>10/04/2024</a:t>
            </a:fld>
            <a:endParaRPr lang="en-US">
              <a:solidFill>
                <a:srgbClr val="D2D2D2"/>
              </a:solidFill>
            </a:endParaRP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5"/>
          </p:nvPr>
        </p:nvSpPr>
        <p:spPr>
          <a:xfrm>
            <a:off x="2465249" y="7010692"/>
            <a:ext cx="3117969" cy="18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D2D2D2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6"/>
          </p:nvPr>
        </p:nvSpPr>
        <p:spPr>
          <a:xfrm>
            <a:off x="6618638" y="7010692"/>
            <a:ext cx="629491" cy="180000"/>
          </a:xfrm>
        </p:spPr>
        <p:txBody>
          <a:bodyPr/>
          <a:lstStyle>
            <a:lvl1pPr>
              <a:defRPr sz="100">
                <a:solidFill>
                  <a:srgbClr val="D2D2D2"/>
                </a:solidFill>
              </a:defRPr>
            </a:lvl1pPr>
          </a:lstStyle>
          <a:p>
            <a:r>
              <a:rPr lang="en-GB"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Kombinationstegning 10"/>
          <p:cNvSpPr/>
          <p:nvPr userDrawn="1"/>
        </p:nvSpPr>
        <p:spPr>
          <a:xfrm>
            <a:off x="119064" y="96839"/>
            <a:ext cx="2465318" cy="6667560"/>
          </a:xfrm>
          <a:custGeom>
            <a:avLst/>
            <a:gdLst>
              <a:gd name="connsiteX0" fmla="*/ 0 w 2465318"/>
              <a:gd name="connsiteY0" fmla="*/ 0 h 6626225"/>
              <a:gd name="connsiteX1" fmla="*/ 2465318 w 2465318"/>
              <a:gd name="connsiteY1" fmla="*/ 0 h 6626225"/>
              <a:gd name="connsiteX2" fmla="*/ 2464339 w 2465318"/>
              <a:gd name="connsiteY2" fmla="*/ 2647 h 6626225"/>
              <a:gd name="connsiteX3" fmla="*/ 2462175 w 2465318"/>
              <a:gd name="connsiteY3" fmla="*/ 2650 h 6626225"/>
              <a:gd name="connsiteX4" fmla="*/ 16381 w 2465318"/>
              <a:gd name="connsiteY4" fmla="*/ 6616286 h 6626225"/>
              <a:gd name="connsiteX5" fmla="*/ 18561 w 2465318"/>
              <a:gd name="connsiteY5" fmla="*/ 6616291 h 6626225"/>
              <a:gd name="connsiteX6" fmla="*/ 14887 w 2465318"/>
              <a:gd name="connsiteY6" fmla="*/ 6626225 h 6626225"/>
              <a:gd name="connsiteX7" fmla="*/ 0 w 2465318"/>
              <a:gd name="connsiteY7" fmla="*/ 6626225 h 662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5318" h="6626225">
                <a:moveTo>
                  <a:pt x="0" y="0"/>
                </a:moveTo>
                <a:lnTo>
                  <a:pt x="2465318" y="0"/>
                </a:lnTo>
                <a:lnTo>
                  <a:pt x="2464339" y="2647"/>
                </a:lnTo>
                <a:lnTo>
                  <a:pt x="2462175" y="2650"/>
                </a:lnTo>
                <a:lnTo>
                  <a:pt x="16381" y="6616286"/>
                </a:lnTo>
                <a:lnTo>
                  <a:pt x="18561" y="6616291"/>
                </a:lnTo>
                <a:lnTo>
                  <a:pt x="14887" y="6626225"/>
                </a:lnTo>
                <a:lnTo>
                  <a:pt x="0" y="6626225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46"/>
            <a:endParaRPr lang="en-GB" sz="27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501934" y="6767563"/>
            <a:ext cx="118813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46"/>
            <a:r>
              <a:rPr lang="da-DK" sz="600">
                <a:solidFill>
                  <a:srgbClr val="787878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REQUIRES NDA + APPROVAL</a:t>
            </a:r>
          </a:p>
        </p:txBody>
      </p:sp>
    </p:spTree>
    <p:extLst>
      <p:ext uri="{BB962C8B-B14F-4D97-AF65-F5344CB8AC3E}">
        <p14:creationId xmlns:p14="http://schemas.microsoft.com/office/powerpoint/2010/main" val="410659744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pt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8" y="97200"/>
            <a:ext cx="11962800" cy="66672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65248" y="5014800"/>
            <a:ext cx="9220352" cy="1170000"/>
          </a:xfrm>
        </p:spPr>
        <p:txBody>
          <a:bodyPr/>
          <a:lstStyle>
            <a:lvl1pPr algn="r">
              <a:defRPr sz="3400" b="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64832" y="4334693"/>
            <a:ext cx="9220701" cy="680400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3400" b="1">
                <a:solidFill>
                  <a:schemeClr val="bg1"/>
                </a:solidFill>
                <a:latin typeface="Segoe UI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>
          <a:xfrm>
            <a:off x="509905" y="7018508"/>
            <a:ext cx="1697317" cy="18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D7EB7CB0-6145-4D1C-9C70-7A2777BEF85F}" type="datetime1">
              <a:rPr lang="en-GB" smtClean="0">
                <a:solidFill>
                  <a:srgbClr val="D2D2D2"/>
                </a:solidFill>
              </a:rPr>
              <a:pPr/>
              <a:t>10/04/2024</a:t>
            </a:fld>
            <a:endParaRPr lang="en-US">
              <a:solidFill>
                <a:srgbClr val="D2D2D2"/>
              </a:solidFill>
            </a:endParaRP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5"/>
          </p:nvPr>
        </p:nvSpPr>
        <p:spPr>
          <a:xfrm>
            <a:off x="2465249" y="7010692"/>
            <a:ext cx="3117969" cy="18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D2D2D2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6"/>
          </p:nvPr>
        </p:nvSpPr>
        <p:spPr>
          <a:xfrm>
            <a:off x="6618638" y="7010692"/>
            <a:ext cx="629491" cy="180000"/>
          </a:xfrm>
        </p:spPr>
        <p:txBody>
          <a:bodyPr/>
          <a:lstStyle>
            <a:lvl1pPr>
              <a:defRPr sz="100">
                <a:solidFill>
                  <a:srgbClr val="D2D2D2"/>
                </a:solidFill>
              </a:defRPr>
            </a:lvl1pPr>
          </a:lstStyle>
          <a:p>
            <a:r>
              <a:rPr lang="en-GB"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Kombinationstegning 10"/>
          <p:cNvSpPr/>
          <p:nvPr userDrawn="1"/>
        </p:nvSpPr>
        <p:spPr>
          <a:xfrm>
            <a:off x="119064" y="96837"/>
            <a:ext cx="2465318" cy="6667200"/>
          </a:xfrm>
          <a:custGeom>
            <a:avLst/>
            <a:gdLst>
              <a:gd name="connsiteX0" fmla="*/ 0 w 2465318"/>
              <a:gd name="connsiteY0" fmla="*/ 0 h 6626225"/>
              <a:gd name="connsiteX1" fmla="*/ 2465318 w 2465318"/>
              <a:gd name="connsiteY1" fmla="*/ 0 h 6626225"/>
              <a:gd name="connsiteX2" fmla="*/ 2464339 w 2465318"/>
              <a:gd name="connsiteY2" fmla="*/ 2647 h 6626225"/>
              <a:gd name="connsiteX3" fmla="*/ 2462175 w 2465318"/>
              <a:gd name="connsiteY3" fmla="*/ 2650 h 6626225"/>
              <a:gd name="connsiteX4" fmla="*/ 16381 w 2465318"/>
              <a:gd name="connsiteY4" fmla="*/ 6616286 h 6626225"/>
              <a:gd name="connsiteX5" fmla="*/ 18561 w 2465318"/>
              <a:gd name="connsiteY5" fmla="*/ 6616291 h 6626225"/>
              <a:gd name="connsiteX6" fmla="*/ 14887 w 2465318"/>
              <a:gd name="connsiteY6" fmla="*/ 6626225 h 6626225"/>
              <a:gd name="connsiteX7" fmla="*/ 0 w 2465318"/>
              <a:gd name="connsiteY7" fmla="*/ 6626225 h 662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5318" h="6626225">
                <a:moveTo>
                  <a:pt x="0" y="0"/>
                </a:moveTo>
                <a:lnTo>
                  <a:pt x="2465318" y="0"/>
                </a:lnTo>
                <a:lnTo>
                  <a:pt x="2464339" y="2647"/>
                </a:lnTo>
                <a:lnTo>
                  <a:pt x="2462175" y="2650"/>
                </a:lnTo>
                <a:lnTo>
                  <a:pt x="16381" y="6616286"/>
                </a:lnTo>
                <a:lnTo>
                  <a:pt x="18561" y="6616291"/>
                </a:lnTo>
                <a:lnTo>
                  <a:pt x="14887" y="6626225"/>
                </a:lnTo>
                <a:lnTo>
                  <a:pt x="0" y="6626225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46"/>
            <a:endParaRPr lang="en-GB" sz="27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501934" y="6767563"/>
            <a:ext cx="118813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46"/>
            <a:r>
              <a:rPr lang="da-DK" sz="600">
                <a:solidFill>
                  <a:srgbClr val="787878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REQUIRES NDA + APPROVAL</a:t>
            </a:r>
          </a:p>
        </p:txBody>
      </p:sp>
    </p:spTree>
    <p:extLst>
      <p:ext uri="{BB962C8B-B14F-4D97-AF65-F5344CB8AC3E}">
        <p14:creationId xmlns:p14="http://schemas.microsoft.com/office/powerpoint/2010/main" val="145497699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" y="97200"/>
            <a:ext cx="11962800" cy="6667200"/>
          </a:xfrm>
          <a:prstGeom prst="rect">
            <a:avLst/>
          </a:prstGeom>
        </p:spPr>
      </p:pic>
      <p:sp>
        <p:nvSpPr>
          <p:cNvPr id="5" name="Picture Placeholder 1" hidden="1"/>
          <p:cNvSpPr>
            <a:spLocks noGrp="1"/>
          </p:cNvSpPr>
          <p:nvPr>
            <p:ph type="pic" sz="quarter" idx="13" hasCustomPrompt="1"/>
          </p:nvPr>
        </p:nvSpPr>
        <p:spPr>
          <a:xfrm>
            <a:off x="118200" y="107298"/>
            <a:ext cx="11955600" cy="6653866"/>
          </a:xfrm>
          <a:solidFill>
            <a:schemeClr val="bg2"/>
          </a:solidFill>
        </p:spPr>
        <p:txBody>
          <a:bodyPr tIns="2736000"/>
          <a:lstStyle>
            <a:lvl1pPr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65248" y="5014800"/>
            <a:ext cx="9220352" cy="1170000"/>
          </a:xfrm>
        </p:spPr>
        <p:txBody>
          <a:bodyPr/>
          <a:lstStyle>
            <a:lvl1pPr algn="r">
              <a:defRPr sz="3400" b="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64832" y="4334693"/>
            <a:ext cx="9220701" cy="680400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3400" b="1">
                <a:solidFill>
                  <a:schemeClr val="bg1"/>
                </a:solidFill>
                <a:latin typeface="Segoe UI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>
          <a:xfrm>
            <a:off x="509905" y="7018508"/>
            <a:ext cx="1697317" cy="18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fld id="{99BCC441-DDE1-480B-B1DE-C3693ED69D3E}" type="datetime1">
              <a:rPr lang="en-GB" smtClean="0">
                <a:solidFill>
                  <a:srgbClr val="D2D2D2"/>
                </a:solidFill>
              </a:rPr>
              <a:pPr/>
              <a:t>10/04/2024</a:t>
            </a:fld>
            <a:endParaRPr lang="en-US">
              <a:solidFill>
                <a:srgbClr val="D2D2D2"/>
              </a:solidFill>
            </a:endParaRP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5"/>
          </p:nvPr>
        </p:nvSpPr>
        <p:spPr>
          <a:xfrm>
            <a:off x="2465249" y="7010692"/>
            <a:ext cx="3117969" cy="180000"/>
          </a:xfrm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D2D2D2"/>
              </a:solidFill>
            </a:endParaRP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6"/>
          </p:nvPr>
        </p:nvSpPr>
        <p:spPr>
          <a:xfrm>
            <a:off x="6618638" y="7010692"/>
            <a:ext cx="629491" cy="180000"/>
          </a:xfrm>
        </p:spPr>
        <p:txBody>
          <a:bodyPr/>
          <a:lstStyle>
            <a:lvl1pPr>
              <a:defRPr sz="100">
                <a:solidFill>
                  <a:srgbClr val="D2D2D2"/>
                </a:solidFill>
              </a:defRPr>
            </a:lvl1pPr>
          </a:lstStyle>
          <a:p>
            <a:r>
              <a:rPr lang="en-GB"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Kombinationstegning 10"/>
          <p:cNvSpPr/>
          <p:nvPr userDrawn="1"/>
        </p:nvSpPr>
        <p:spPr>
          <a:xfrm>
            <a:off x="119064" y="96839"/>
            <a:ext cx="2465318" cy="6667200"/>
          </a:xfrm>
          <a:custGeom>
            <a:avLst/>
            <a:gdLst>
              <a:gd name="connsiteX0" fmla="*/ 0 w 2465318"/>
              <a:gd name="connsiteY0" fmla="*/ 0 h 6626225"/>
              <a:gd name="connsiteX1" fmla="*/ 2465318 w 2465318"/>
              <a:gd name="connsiteY1" fmla="*/ 0 h 6626225"/>
              <a:gd name="connsiteX2" fmla="*/ 2464339 w 2465318"/>
              <a:gd name="connsiteY2" fmla="*/ 2647 h 6626225"/>
              <a:gd name="connsiteX3" fmla="*/ 2462175 w 2465318"/>
              <a:gd name="connsiteY3" fmla="*/ 2650 h 6626225"/>
              <a:gd name="connsiteX4" fmla="*/ 16381 w 2465318"/>
              <a:gd name="connsiteY4" fmla="*/ 6616286 h 6626225"/>
              <a:gd name="connsiteX5" fmla="*/ 18561 w 2465318"/>
              <a:gd name="connsiteY5" fmla="*/ 6616291 h 6626225"/>
              <a:gd name="connsiteX6" fmla="*/ 14887 w 2465318"/>
              <a:gd name="connsiteY6" fmla="*/ 6626225 h 6626225"/>
              <a:gd name="connsiteX7" fmla="*/ 0 w 2465318"/>
              <a:gd name="connsiteY7" fmla="*/ 6626225 h 662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5318" h="6626225">
                <a:moveTo>
                  <a:pt x="0" y="0"/>
                </a:moveTo>
                <a:lnTo>
                  <a:pt x="2465318" y="0"/>
                </a:lnTo>
                <a:lnTo>
                  <a:pt x="2464339" y="2647"/>
                </a:lnTo>
                <a:lnTo>
                  <a:pt x="2462175" y="2650"/>
                </a:lnTo>
                <a:lnTo>
                  <a:pt x="16381" y="6616286"/>
                </a:lnTo>
                <a:lnTo>
                  <a:pt x="18561" y="6616291"/>
                </a:lnTo>
                <a:lnTo>
                  <a:pt x="14887" y="6626225"/>
                </a:lnTo>
                <a:lnTo>
                  <a:pt x="0" y="6626225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46"/>
            <a:endParaRPr lang="en-GB" sz="270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501934" y="6767563"/>
            <a:ext cx="118813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46"/>
            <a:r>
              <a:rPr lang="da-DK" sz="600">
                <a:solidFill>
                  <a:srgbClr val="787878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REQUIRES NDA + APPROVAL</a:t>
            </a:r>
          </a:p>
        </p:txBody>
      </p:sp>
    </p:spTree>
    <p:extLst>
      <p:ext uri="{BB962C8B-B14F-4D97-AF65-F5344CB8AC3E}">
        <p14:creationId xmlns:p14="http://schemas.microsoft.com/office/powerpoint/2010/main" val="352764824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3" y="450251"/>
            <a:ext cx="2687383" cy="185173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3546710"/>
            <a:ext cx="11203188" cy="237784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5000" b="0" i="1" baseline="0">
                <a:solidFill>
                  <a:schemeClr val="accent2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7310" y="6067330"/>
            <a:ext cx="11208279" cy="21600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200" i="1">
                <a:solidFill>
                  <a:schemeClr val="accent1"/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Name Surname, Title</a:t>
            </a:r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997032-AAE4-46EB-9FE7-115A28702DC7}" type="datetime1">
              <a:rPr lang="en-GB" smtClean="0">
                <a:solidFill>
                  <a:srgbClr val="FFFFFF"/>
                </a:solidFill>
              </a:rPr>
              <a:pPr/>
              <a:t>10/04/2024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Saxo Bank"/>
          <p:cNvSpPr/>
          <p:nvPr userDrawn="1"/>
        </p:nvSpPr>
        <p:spPr>
          <a:xfrm>
            <a:off x="5735960" y="6474115"/>
            <a:ext cx="72008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914446"/>
            <a:r>
              <a:rPr lang="en-US" sz="800" b="1" noProof="1">
                <a:solidFill>
                  <a:srgbClr val="1E1E1E"/>
                </a:solidFill>
                <a:latin typeface="Segoe UI" panose="020B0502040204020203" pitchFamily="34" charset="0"/>
                <a:ea typeface="Open Sans Light" panose="020B0604020202020204" charset="0"/>
                <a:cs typeface="Segoe UI Light" panose="020B0502040204020203" pitchFamily="34" charset="0"/>
              </a:rPr>
              <a:t>Saxo Group</a:t>
            </a:r>
          </a:p>
        </p:txBody>
      </p:sp>
    </p:spTree>
    <p:extLst>
      <p:ext uri="{BB962C8B-B14F-4D97-AF65-F5344CB8AC3E}">
        <p14:creationId xmlns:p14="http://schemas.microsoft.com/office/powerpoint/2010/main" val="418575018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 preferRelativeResize="0"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" y="96839"/>
            <a:ext cx="11969750" cy="666432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465248" y="5014800"/>
            <a:ext cx="9220352" cy="1170000"/>
          </a:xfrm>
        </p:spPr>
        <p:txBody>
          <a:bodyPr/>
          <a:lstStyle>
            <a:lvl1pPr algn="r">
              <a:defRPr sz="3400" b="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64832" y="4334693"/>
            <a:ext cx="9220701" cy="680400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3400" b="1">
                <a:solidFill>
                  <a:schemeClr val="bg1"/>
                </a:solidFill>
                <a:latin typeface="Segoe UI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0"/>
          </p:nvPr>
        </p:nvSpPr>
        <p:spPr>
          <a:xfrm>
            <a:off x="509905" y="7034913"/>
            <a:ext cx="1697317" cy="180000"/>
          </a:xfrm>
        </p:spPr>
        <p:txBody>
          <a:bodyPr/>
          <a:lstStyle>
            <a:lvl1pPr>
              <a:defRPr sz="100">
                <a:solidFill>
                  <a:srgbClr val="E6E6E6"/>
                </a:solidFill>
              </a:defRPr>
            </a:lvl1pPr>
          </a:lstStyle>
          <a:p>
            <a:fld id="{6270E734-FD6B-40F8-AF21-D5AC47627E03}" type="datetime1">
              <a:rPr lang="en-GB" smtClean="0"/>
              <a:pPr/>
              <a:t>10/04/2024</a:t>
            </a:fld>
            <a:endParaRPr lang="en-GB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2465249" y="7027097"/>
            <a:ext cx="3117969" cy="180000"/>
          </a:xfrm>
        </p:spPr>
        <p:txBody>
          <a:bodyPr/>
          <a:lstStyle>
            <a:lvl1pPr>
              <a:defRPr sz="100">
                <a:solidFill>
                  <a:srgbClr val="E6E6E6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7065424"/>
            <a:ext cx="629491" cy="180000"/>
          </a:xfrm>
        </p:spPr>
        <p:txBody>
          <a:bodyPr/>
          <a:lstStyle>
            <a:lvl1pPr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GB"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501934" y="6767563"/>
            <a:ext cx="118813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46"/>
            <a:r>
              <a:rPr lang="da-DK" sz="600">
                <a:solidFill>
                  <a:srgbClr val="787878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REQUIRES NDA + APPROVAL</a:t>
            </a:r>
          </a:p>
        </p:txBody>
      </p:sp>
    </p:spTree>
    <p:extLst>
      <p:ext uri="{BB962C8B-B14F-4D97-AF65-F5344CB8AC3E}">
        <p14:creationId xmlns:p14="http://schemas.microsoft.com/office/powerpoint/2010/main" val="141559057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" y="822804"/>
            <a:ext cx="11215688" cy="369974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CD397BF-9B18-4356-83A9-5FE44AD8F2A2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Saxo Bank"/>
          <p:cNvSpPr/>
          <p:nvPr userDrawn="1"/>
        </p:nvSpPr>
        <p:spPr>
          <a:xfrm>
            <a:off x="5735960" y="6474115"/>
            <a:ext cx="72008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914446"/>
            <a:r>
              <a:rPr lang="en-US" sz="800" b="1" noProof="1">
                <a:solidFill>
                  <a:srgbClr val="1E1E1E"/>
                </a:solidFill>
                <a:latin typeface="Segoe UI" panose="020B0502040204020203" pitchFamily="34" charset="0"/>
                <a:ea typeface="Open Sans Light" panose="020B0604020202020204" charset="0"/>
                <a:cs typeface="Segoe UI Light" panose="020B0502040204020203" pitchFamily="34" charset="0"/>
              </a:rPr>
              <a:t>Saxo Group</a:t>
            </a:r>
          </a:p>
        </p:txBody>
      </p:sp>
    </p:spTree>
    <p:extLst>
      <p:ext uri="{BB962C8B-B14F-4D97-AF65-F5344CB8AC3E}">
        <p14:creationId xmlns:p14="http://schemas.microsoft.com/office/powerpoint/2010/main" val="341221597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(only foot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EFF2-FB2F-4AC9-8AD7-96520377C259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GB">
              <a:solidFill>
                <a:srgbClr val="1E1E1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1E1E1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8569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 preferRelativeResize="0"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" y="96839"/>
            <a:ext cx="11969750" cy="666432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465249" y="4293096"/>
            <a:ext cx="9237124" cy="2116368"/>
          </a:xfrm>
        </p:spPr>
        <p:txBody>
          <a:bodyPr anchor="b" anchorCtr="0"/>
          <a:lstStyle>
            <a:lvl1pPr algn="r">
              <a:defRPr sz="6600" b="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509905" y="7101408"/>
            <a:ext cx="1697317" cy="180000"/>
          </a:xfrm>
        </p:spPr>
        <p:txBody>
          <a:bodyPr/>
          <a:lstStyle>
            <a:lvl1pPr>
              <a:defRPr sz="100">
                <a:solidFill>
                  <a:srgbClr val="E6E6E6"/>
                </a:solidFill>
              </a:defRPr>
            </a:lvl1pPr>
          </a:lstStyle>
          <a:p>
            <a:fld id="{96AA5BE3-4047-41A6-8D5C-BE05DCC188B8}" type="datetime1">
              <a:rPr lang="en-GB" smtClean="0"/>
              <a:pPr/>
              <a:t>10/04/2024</a:t>
            </a:fld>
            <a:endParaRPr lang="en-GB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>
          <a:xfrm>
            <a:off x="2465249" y="7093592"/>
            <a:ext cx="3117969" cy="180000"/>
          </a:xfrm>
        </p:spPr>
        <p:txBody>
          <a:bodyPr/>
          <a:lstStyle>
            <a:lvl1pPr>
              <a:defRPr sz="100">
                <a:solidFill>
                  <a:srgbClr val="E6E6E6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6618638" y="7093592"/>
            <a:ext cx="629491" cy="180000"/>
          </a:xfrm>
        </p:spPr>
        <p:txBody>
          <a:bodyPr/>
          <a:lstStyle>
            <a:lvl1pPr>
              <a:defRPr sz="100">
                <a:solidFill>
                  <a:srgbClr val="E6E6E6"/>
                </a:solidFill>
              </a:defRPr>
            </a:lvl1pPr>
          </a:lstStyle>
          <a:p>
            <a:r>
              <a:rPr lang="en-GB"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39051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 userDrawn="1"/>
        </p:nvSpPr>
        <p:spPr>
          <a:xfrm>
            <a:off x="483210" y="466726"/>
            <a:ext cx="11142053" cy="7561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guide – delete before use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9624392" y="1783346"/>
            <a:ext cx="2160000" cy="3114332"/>
            <a:chOff x="9624392" y="1783345"/>
            <a:chExt cx="2160000" cy="3114332"/>
          </a:xfrm>
        </p:grpSpPr>
        <p:sp>
          <p:nvSpPr>
            <p:cNvPr id="14" name="AutoShape 4"/>
            <p:cNvSpPr>
              <a:spLocks/>
            </p:cNvSpPr>
            <p:nvPr userDrawn="1"/>
          </p:nvSpPr>
          <p:spPr bwMode="gray">
            <a:xfrm>
              <a:off x="9624392" y="3658876"/>
              <a:ext cx="2160000" cy="123880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914446">
                <a:spcAft>
                  <a:spcPts val="600"/>
                </a:spcAft>
                <a:buFont typeface="+mj-lt"/>
                <a:buNone/>
                <a:defRPr/>
              </a:pPr>
              <a:r>
                <a:rPr lang="en-GB" sz="105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Guides</a:t>
              </a:r>
            </a:p>
            <a:p>
              <a:pPr defTabSz="914446">
                <a:spcAft>
                  <a:spcPts val="240"/>
                </a:spcAft>
                <a:buFont typeface="+mj-lt"/>
                <a:buNone/>
                <a:defRPr/>
              </a:pP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 view drawing guides</a:t>
              </a:r>
            </a:p>
            <a:p>
              <a:pPr defTabSz="914446">
                <a:spcAft>
                  <a:spcPts val="240"/>
                </a:spcAft>
                <a:buFont typeface="+mj-lt"/>
                <a:buNone/>
                <a:defRPr/>
              </a:pP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</a:t>
              </a: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Click the </a:t>
              </a: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View</a:t>
              </a: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tab, set tick mark next to </a:t>
              </a: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Guides</a:t>
              </a:r>
            </a:p>
            <a:p>
              <a:pPr defTabSz="914446">
                <a:spcAft>
                  <a:spcPts val="240"/>
                </a:spcAft>
                <a:buFont typeface="+mj-lt"/>
                <a:buNone/>
                <a:defRPr/>
              </a:pPr>
              <a:endParaRPr lang="en-GB" sz="1000" noProof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446">
                <a:spcAft>
                  <a:spcPts val="240"/>
                </a:spcAft>
                <a:buFont typeface="+mj-lt"/>
                <a:buNone/>
                <a:defRPr/>
              </a:pP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Hint: Alt + F9 </a:t>
              </a: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 quick viewing </a:t>
              </a:r>
              <a:b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of guides</a:t>
              </a:r>
            </a:p>
          </p:txBody>
        </p:sp>
        <p:sp>
          <p:nvSpPr>
            <p:cNvPr id="15" name="Text Box 48"/>
            <p:cNvSpPr txBox="1">
              <a:spLocks noChangeArrowheads="1"/>
            </p:cNvSpPr>
            <p:nvPr userDrawn="1"/>
          </p:nvSpPr>
          <p:spPr bwMode="auto">
            <a:xfrm>
              <a:off x="9624392" y="1783345"/>
              <a:ext cx="2160000" cy="170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14400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46" eaLnBrk="1" hangingPunct="1">
                <a:spcAft>
                  <a:spcPts val="600"/>
                </a:spcAft>
                <a:defRPr/>
              </a:pPr>
              <a:r>
                <a:rPr lang="en-GB" sz="105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Change slide number, </a:t>
              </a:r>
              <a:br>
                <a:rPr lang="en-GB" sz="105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105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date and footer</a:t>
              </a:r>
            </a:p>
            <a:p>
              <a:pPr defTabSz="914446" eaLnBrk="1" hangingPunct="1">
                <a:spcAft>
                  <a:spcPts val="600"/>
                </a:spcAft>
                <a:defRPr/>
              </a:pP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 this at the very end, so you get </a:t>
              </a:r>
              <a:b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all the corrections with you</a:t>
              </a:r>
            </a:p>
            <a:p>
              <a:pPr defTabSz="914446" eaLnBrk="1" hangingPunct="1">
                <a:spcAft>
                  <a:spcPts val="600"/>
                </a:spcAft>
                <a:defRPr/>
              </a:pP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Click the </a:t>
              </a: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Insert tab</a:t>
              </a:r>
              <a:endParaRPr lang="en-GB" altLang="da-DK" sz="1000" strike="sngStrike" noProof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446" eaLnBrk="1" hangingPunct="1">
                <a:spcAft>
                  <a:spcPts val="600"/>
                </a:spcAft>
                <a:defRPr/>
              </a:pP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 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Clickon</a:t>
              </a: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Header and Footer </a:t>
              </a:r>
              <a:b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(write the desired text)</a:t>
              </a:r>
            </a:p>
            <a:p>
              <a:pPr defTabSz="914446" eaLnBrk="1" hangingPunct="1">
                <a:spcAft>
                  <a:spcPts val="600"/>
                </a:spcAft>
                <a:defRPr/>
              </a:pP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Click </a:t>
              </a: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Apply to All</a:t>
              </a: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or </a:t>
              </a: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Apply </a:t>
              </a: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if </a:t>
              </a:r>
              <a:b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only used on one slide</a:t>
              </a:r>
            </a:p>
          </p:txBody>
        </p:sp>
      </p:grp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1" y="-253915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6"/>
            <a:endParaRPr lang="en-GB" sz="2700">
              <a:solidFill>
                <a:srgbClr val="1E1E1E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" y="-253915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6"/>
            <a:endParaRPr lang="en-GB" sz="2700">
              <a:solidFill>
                <a:srgbClr val="1E1E1E"/>
              </a:solidFill>
              <a:latin typeface="Segoe UI" panose="020B0502040204020203" pitchFamily="34" charset="0"/>
            </a:endParaRP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3325308" y="1781702"/>
            <a:ext cx="2575728" cy="3079930"/>
            <a:chOff x="3379902" y="1781701"/>
            <a:chExt cx="2575728" cy="3079930"/>
          </a:xfrm>
        </p:grpSpPr>
        <p:sp>
          <p:nvSpPr>
            <p:cNvPr id="12" name="Text Box 48"/>
            <p:cNvSpPr txBox="1">
              <a:spLocks noChangeArrowheads="1"/>
            </p:cNvSpPr>
            <p:nvPr userDrawn="1"/>
          </p:nvSpPr>
          <p:spPr bwMode="auto">
            <a:xfrm>
              <a:off x="3379902" y="3545886"/>
              <a:ext cx="2160000" cy="1315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14400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46" eaLnBrk="1" hangingPunct="1">
                <a:spcAft>
                  <a:spcPts val="600"/>
                </a:spcAft>
                <a:defRPr/>
              </a:pPr>
              <a:r>
                <a:rPr lang="en-GB" sz="105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 layouts</a:t>
              </a:r>
            </a:p>
            <a:p>
              <a:pPr defTabSz="914446" eaLnBrk="1" hangingPunct="1">
                <a:spcAft>
                  <a:spcPts val="600"/>
                </a:spcAft>
                <a:defRPr/>
              </a:pP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Click the </a:t>
              </a: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Home tab</a:t>
              </a:r>
              <a:endParaRPr lang="en-GB" altLang="da-DK" sz="1000" strike="sngStrike" noProof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446" eaLnBrk="1" hangingPunct="1">
                <a:spcAft>
                  <a:spcPts val="600"/>
                </a:spcAft>
                <a:defRPr/>
              </a:pP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Click the </a:t>
              </a: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New Slide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menu to insertnew slide</a:t>
              </a:r>
            </a:p>
            <a:p>
              <a:pPr defTabSz="914446" eaLnBrk="1" hangingPunct="1">
                <a:spcAft>
                  <a:spcPts val="240"/>
                </a:spcAft>
                <a:defRPr/>
              </a:pP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Choose </a:t>
              </a: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Layout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to change an appropriate layout from the </a:t>
              </a:r>
              <a:b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"drop down" menu </a:t>
              </a:r>
              <a:endParaRPr lang="en-GB" sz="1000" b="1" noProof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ext Box 48"/>
            <p:cNvSpPr txBox="1">
              <a:spLocks noChangeArrowheads="1"/>
            </p:cNvSpPr>
            <p:nvPr userDrawn="1"/>
          </p:nvSpPr>
          <p:spPr bwMode="auto">
            <a:xfrm>
              <a:off x="3379902" y="1781701"/>
              <a:ext cx="2160000" cy="144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46" eaLnBrk="1" hangingPunct="1">
                <a:spcAft>
                  <a:spcPts val="600"/>
                </a:spcAft>
                <a:defRPr/>
              </a:pPr>
              <a:r>
                <a:rPr lang="en-GB" sz="105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 text styles</a:t>
              </a:r>
            </a:p>
            <a:p>
              <a:pPr defTabSz="914446" eaLnBrk="1" hangingPunct="1">
                <a:spcAft>
                  <a:spcPts val="600"/>
                </a:spcAft>
                <a:defRPr/>
              </a:pP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 the </a:t>
              </a: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TAB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-key to jump through </a:t>
              </a:r>
              <a:b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levels. Click </a:t>
              </a: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ENTER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then </a:t>
              </a: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TAB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to switch from one level to the next level</a:t>
              </a:r>
            </a:p>
            <a:p>
              <a:pPr defTabSz="914446" eaLnBrk="1" hangingPunct="1">
                <a:spcAft>
                  <a:spcPts val="240"/>
                </a:spcAft>
                <a:defRPr/>
              </a:pP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 go back in levels use </a:t>
              </a: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SHIFT-TAB</a:t>
              </a:r>
            </a:p>
            <a:p>
              <a:pPr defTabSz="914446" eaLnBrk="1" hangingPunct="1">
                <a:spcAft>
                  <a:spcPts val="240"/>
                </a:spcAft>
                <a:defRPr/>
              </a:pPr>
              <a:endParaRPr lang="en-GB" sz="1000" b="1" noProof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446" eaLnBrk="1" hangingPunct="1">
                <a:spcAft>
                  <a:spcPts val="240"/>
                </a:spcAft>
                <a:defRPr/>
              </a:pP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Alternatively, </a:t>
              </a: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Increase</a:t>
              </a: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</a:t>
              </a:r>
              <a:b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Decrease </a:t>
              </a: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list level can be used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6272" y="3738329"/>
              <a:ext cx="324764" cy="578237"/>
            </a:xfrm>
            <a:prstGeom prst="rect">
              <a:avLst/>
            </a:prstGeom>
          </p:spPr>
        </p:pic>
        <p:pic>
          <p:nvPicPr>
            <p:cNvPr id="16" name="Billede 15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2262" y="4407933"/>
              <a:ext cx="593368" cy="192211"/>
            </a:xfrm>
            <a:prstGeom prst="rect">
              <a:avLst/>
            </a:prstGeom>
          </p:spPr>
        </p:pic>
        <p:pic>
          <p:nvPicPr>
            <p:cNvPr id="28" name="Billede 2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332878" y="3002271"/>
              <a:ext cx="549328" cy="285228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 userDrawn="1"/>
        </p:nvGrpSpPr>
        <p:grpSpPr>
          <a:xfrm>
            <a:off x="6461861" y="1796075"/>
            <a:ext cx="2601705" cy="4526569"/>
            <a:chOff x="6489831" y="1796074"/>
            <a:chExt cx="2601705" cy="4526569"/>
          </a:xfrm>
        </p:grpSpPr>
        <p:sp>
          <p:nvSpPr>
            <p:cNvPr id="18" name="AutoShape 4"/>
            <p:cNvSpPr>
              <a:spLocks/>
            </p:cNvSpPr>
            <p:nvPr userDrawn="1"/>
          </p:nvSpPr>
          <p:spPr bwMode="gray">
            <a:xfrm>
              <a:off x="6489831" y="1796074"/>
              <a:ext cx="2160000" cy="70019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914446">
                <a:spcAft>
                  <a:spcPts val="600"/>
                </a:spcAft>
                <a:buFont typeface="+mj-lt"/>
                <a:buNone/>
                <a:defRPr/>
              </a:pPr>
              <a:r>
                <a:rPr lang="en-GB" sz="105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Insert picture</a:t>
              </a:r>
            </a:p>
            <a:p>
              <a:pPr defTabSz="914446">
                <a:spcAft>
                  <a:spcPts val="240"/>
                </a:spcAft>
                <a:buFont typeface="+mj-lt"/>
                <a:buNone/>
                <a:defRPr/>
              </a:pP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On slides with picture place-</a:t>
              </a:r>
              <a:b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holder, click on the icon and</a:t>
              </a:r>
              <a:b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choose </a:t>
              </a: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Insert</a:t>
              </a:r>
            </a:p>
          </p:txBody>
        </p:sp>
        <p:sp>
          <p:nvSpPr>
            <p:cNvPr id="22" name="TextBox 12"/>
            <p:cNvSpPr txBox="1">
              <a:spLocks noChangeArrowheads="1"/>
            </p:cNvSpPr>
            <p:nvPr userDrawn="1"/>
          </p:nvSpPr>
          <p:spPr bwMode="auto">
            <a:xfrm>
              <a:off x="6489831" y="2644317"/>
              <a:ext cx="2160000" cy="2469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914446" eaLnBrk="1" hangingPunct="1">
                <a:spcBef>
                  <a:spcPts val="0"/>
                </a:spcBef>
                <a:spcAft>
                  <a:spcPts val="600"/>
                </a:spcAft>
                <a:buFontTx/>
                <a:buNone/>
                <a:defRPr/>
              </a:pPr>
              <a:r>
                <a:rPr lang="en-GB" sz="105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Change picture</a:t>
              </a:r>
            </a:p>
            <a:p>
              <a:pPr defTabSz="914446" eaLnBrk="1" hangingPunct="1">
                <a:spcBef>
                  <a:spcPts val="0"/>
                </a:spcBef>
                <a:spcAft>
                  <a:spcPts val="600"/>
                </a:spcAft>
                <a:buFontTx/>
                <a:buNone/>
                <a:defRPr/>
              </a:pP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</a:t>
              </a: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Click </a:t>
              </a:r>
              <a:r>
                <a:rPr lang="en-GB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Crop </a:t>
              </a: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 change size or</a:t>
              </a:r>
              <a:b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focus of the picture</a:t>
              </a:r>
              <a:endParaRPr lang="en-GB" sz="1000" strike="sngStrike" noProof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446" eaLnBrk="1" hangingPunct="1">
                <a:spcBef>
                  <a:spcPct val="0"/>
                </a:spcBef>
                <a:spcAft>
                  <a:spcPts val="600"/>
                </a:spcAft>
                <a:buFontTx/>
                <a:buNone/>
                <a:defRPr/>
              </a:pP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 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If you want to scale the </a:t>
              </a:r>
              <a:b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picture, hold </a:t>
              </a: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SHIFT-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 down </a:t>
              </a:r>
              <a:b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while dragging the corners of </a:t>
              </a:r>
              <a:b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picture</a:t>
              </a:r>
            </a:p>
            <a:p>
              <a:pPr defTabSz="914446" eaLnBrk="1" hangingPunct="1">
                <a:spcBef>
                  <a:spcPct val="0"/>
                </a:spcBef>
                <a:spcAft>
                  <a:spcPts val="600"/>
                </a:spcAft>
                <a:buFontTx/>
                <a:buNone/>
                <a:defRPr/>
              </a:pP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Hint:</a:t>
              </a: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If you delete the picture </a:t>
              </a:r>
              <a:b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and insert a new one, the picture may lie in front of the text or </a:t>
              </a:r>
              <a:b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graphic, if this happens, select </a:t>
              </a:r>
              <a:b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picture, right-click and </a:t>
              </a:r>
              <a:b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altLang="da-DK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choose </a:t>
              </a:r>
              <a:r>
                <a:rPr lang="en-GB" altLang="da-DK" sz="100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Send to Back</a:t>
              </a:r>
            </a:p>
            <a:p>
              <a:pPr defTabSz="914446" eaLnBrk="1" hangingPunct="1">
                <a:spcBef>
                  <a:spcPct val="0"/>
                </a:spcBef>
                <a:spcAft>
                  <a:spcPts val="600"/>
                </a:spcAft>
                <a:buFontTx/>
                <a:buNone/>
                <a:defRPr/>
              </a:pPr>
              <a:endParaRPr lang="en-GB" altLang="da-DK" sz="1000" noProof="1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Billede 22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0557" y="2824609"/>
              <a:ext cx="337400" cy="32170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9925" y="2075087"/>
              <a:ext cx="262151" cy="256054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 userDrawn="1"/>
          </p:nvGrpSpPr>
          <p:grpSpPr>
            <a:xfrm>
              <a:off x="6489831" y="5083842"/>
              <a:ext cx="2601705" cy="1238801"/>
              <a:chOff x="4240241" y="5083842"/>
              <a:chExt cx="2968450" cy="1238801"/>
            </a:xfrm>
          </p:grpSpPr>
          <p:sp>
            <p:nvSpPr>
              <p:cNvPr id="27" name="AutoShape 4"/>
              <p:cNvSpPr>
                <a:spLocks/>
              </p:cNvSpPr>
              <p:nvPr userDrawn="1"/>
            </p:nvSpPr>
            <p:spPr bwMode="gray">
              <a:xfrm>
                <a:off x="4240241" y="5083842"/>
                <a:ext cx="2215321" cy="123880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>
                <a:spAutoFit/>
              </a:bodyPr>
              <a:lstStyle/>
              <a:p>
                <a:pPr defTabSz="914446">
                  <a:spcAft>
                    <a:spcPts val="600"/>
                  </a:spcAft>
                  <a:buFont typeface="+mj-lt"/>
                  <a:buNone/>
                  <a:defRPr/>
                </a:pPr>
                <a:r>
                  <a:rPr lang="en-GB" sz="1050" b="1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Reset slide</a:t>
                </a:r>
              </a:p>
              <a:p>
                <a:pPr defTabSz="914446">
                  <a:spcAft>
                    <a:spcPts val="600"/>
                  </a:spcAft>
                  <a:buFont typeface="+mj-lt"/>
                  <a:buNone/>
                  <a:defRPr/>
                </a:pPr>
                <a:r>
                  <a:rPr lang="en-GB" altLang="da-DK" sz="1000" b="1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1.</a:t>
                </a:r>
                <a:r>
                  <a:rPr lang="en-GB" altLang="da-DK" sz="1000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Click the </a:t>
                </a:r>
                <a:r>
                  <a:rPr lang="en-GB" altLang="da-DK" sz="1000" b="1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Home tab</a:t>
                </a:r>
                <a:endParaRPr lang="en-GB" altLang="da-DK" sz="1000" strike="sngStrike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defTabSz="914446">
                  <a:spcAft>
                    <a:spcPts val="240"/>
                  </a:spcAft>
                  <a:buFont typeface="+mj-lt"/>
                  <a:buNone/>
                  <a:defRPr/>
                </a:pPr>
                <a:r>
                  <a:rPr lang="en-GB" altLang="da-DK" sz="1000" b="1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2.</a:t>
                </a:r>
                <a:r>
                  <a:rPr lang="en-GB" altLang="da-DK" sz="1000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Click the </a:t>
                </a:r>
                <a:r>
                  <a:rPr lang="en-GB" altLang="da-DK" sz="1000" b="1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Reset </a:t>
                </a:r>
                <a:r>
                  <a:rPr lang="en-GB" altLang="da-DK" sz="1000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menu to resetposition, size and formatting of </a:t>
                </a:r>
                <a:br>
                  <a:rPr lang="en-GB" altLang="da-DK" sz="1000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GB" altLang="da-DK" sz="1000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the slide placeholders to their </a:t>
                </a:r>
                <a:br>
                  <a:rPr lang="en-GB" altLang="da-DK" sz="1000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GB" altLang="da-DK" sz="1000" noProof="1">
                    <a:solidFill>
                      <a:srgbClr val="1E1E1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default settings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 userDrawn="1"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7048" b="-7048"/>
              <a:stretch/>
            </p:blipFill>
            <p:spPr>
              <a:xfrm>
                <a:off x="6716239" y="5693400"/>
                <a:ext cx="492452" cy="200416"/>
              </a:xfrm>
              <a:prstGeom prst="rect">
                <a:avLst/>
              </a:prstGeom>
            </p:spPr>
          </p:pic>
        </p:grpSp>
        <p:pic>
          <p:nvPicPr>
            <p:cNvPr id="2" name="Billede 1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8262" y="3242399"/>
              <a:ext cx="359695" cy="335309"/>
            </a:xfrm>
            <a:prstGeom prst="rect">
              <a:avLst/>
            </a:prstGeom>
          </p:spPr>
        </p:pic>
      </p:grp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84EAC1-F9CD-4C8E-BA92-2FFC3DD400E0}" type="datetime1">
              <a:rPr lang="en-GB" smtClean="0">
                <a:solidFill>
                  <a:srgbClr val="FFFFFF"/>
                </a:solidFill>
              </a:rPr>
              <a:pPr/>
              <a:t>10/04/2024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293579" y="1765960"/>
            <a:ext cx="2470904" cy="4418940"/>
            <a:chOff x="293579" y="1765960"/>
            <a:chExt cx="2470904" cy="4418940"/>
          </a:xfrm>
        </p:grpSpPr>
        <p:sp>
          <p:nvSpPr>
            <p:cNvPr id="25" name="AutoShape 4"/>
            <p:cNvSpPr>
              <a:spLocks/>
            </p:cNvSpPr>
            <p:nvPr userDrawn="1"/>
          </p:nvSpPr>
          <p:spPr bwMode="gray">
            <a:xfrm>
              <a:off x="509904" y="3980222"/>
              <a:ext cx="2160000" cy="54630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914446">
                <a:spcAft>
                  <a:spcPts val="600"/>
                </a:spcAft>
                <a:buFont typeface="+mj-lt"/>
                <a:buNone/>
                <a:defRPr/>
              </a:pPr>
              <a:r>
                <a:rPr lang="en-GB" sz="1050" b="1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Highlight text in headers</a:t>
              </a:r>
            </a:p>
            <a:p>
              <a:pPr defTabSz="914446">
                <a:spcAft>
                  <a:spcPts val="240"/>
                </a:spcAft>
                <a:buFont typeface="+mj-lt"/>
                <a:buNone/>
                <a:defRPr/>
              </a:pP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 </a:t>
              </a:r>
              <a:r>
                <a:rPr lang="en-GB" sz="1000" noProof="1">
                  <a:solidFill>
                    <a:srgbClr val="00AEE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Saxo light blue </a:t>
              </a: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 highlight </a:t>
              </a:r>
              <a:b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textin header on Frontpages</a:t>
              </a:r>
            </a:p>
          </p:txBody>
        </p:sp>
        <p:pic>
          <p:nvPicPr>
            <p:cNvPr id="1028" name="Picture 4" descr="C:\Users\mtc\AppData\Local\Temp\SNAGHTML21a24a.PNG"/>
            <p:cNvPicPr>
              <a:picLocks noChangeAspect="1" noChangeArrowheads="1"/>
            </p:cNvPicPr>
            <p:nvPr userDrawn="1"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2223" y="4600144"/>
              <a:ext cx="1297699" cy="158475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 userDrawn="1"/>
          </p:nvSpPr>
          <p:spPr>
            <a:xfrm>
              <a:off x="987163" y="4918226"/>
              <a:ext cx="185577" cy="19973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/>
            <a:lstStyle/>
            <a:p>
              <a:pPr algn="ctr" defTabSz="914446">
                <a:lnSpc>
                  <a:spcPct val="90000"/>
                </a:lnSpc>
                <a:spcBef>
                  <a:spcPts val="1000"/>
                </a:spcBef>
              </a:pPr>
              <a:endParaRPr lang="en-GB" sz="1400">
                <a:solidFill>
                  <a:srgbClr val="FFFFFF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26" name="Right Triangle 25"/>
            <p:cNvSpPr/>
            <p:nvPr userDrawn="1"/>
          </p:nvSpPr>
          <p:spPr>
            <a:xfrm rot="13500000">
              <a:off x="293579" y="5775437"/>
              <a:ext cx="144016" cy="144016"/>
            </a:xfrm>
            <a:prstGeom prst="rtTriangle">
              <a:avLst/>
            </a:prstGeom>
            <a:solidFill>
              <a:schemeClr val="tx1"/>
            </a:solidFill>
            <a:ln w="63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/>
            <a:lstStyle/>
            <a:p>
              <a:pPr algn="ctr" defTabSz="914446">
                <a:lnSpc>
                  <a:spcPct val="90000"/>
                </a:lnSpc>
                <a:spcBef>
                  <a:spcPts val="1000"/>
                </a:spcBef>
              </a:pPr>
              <a:endParaRPr lang="en-GB" sz="1400">
                <a:solidFill>
                  <a:srgbClr val="FFFFFF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33" name="Right Triangle 32"/>
            <p:cNvSpPr/>
            <p:nvPr userDrawn="1"/>
          </p:nvSpPr>
          <p:spPr>
            <a:xfrm rot="18900000">
              <a:off x="1007942" y="4585342"/>
              <a:ext cx="144016" cy="144016"/>
            </a:xfrm>
            <a:prstGeom prst="rtTriangle">
              <a:avLst/>
            </a:prstGeom>
            <a:solidFill>
              <a:schemeClr val="tx1"/>
            </a:solidFill>
            <a:ln w="63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/>
            <a:lstStyle/>
            <a:p>
              <a:pPr algn="ctr" defTabSz="914446">
                <a:lnSpc>
                  <a:spcPct val="90000"/>
                </a:lnSpc>
                <a:spcBef>
                  <a:spcPts val="1000"/>
                </a:spcBef>
              </a:pPr>
              <a:endParaRPr lang="en-GB" sz="1400">
                <a:solidFill>
                  <a:srgbClr val="FFFFFF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34" name="AutoShape 4"/>
            <p:cNvSpPr>
              <a:spLocks/>
            </p:cNvSpPr>
            <p:nvPr userDrawn="1"/>
          </p:nvSpPr>
          <p:spPr bwMode="gray">
            <a:xfrm>
              <a:off x="1847527" y="4941147"/>
              <a:ext cx="916956" cy="1538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914446">
                <a:spcAft>
                  <a:spcPts val="600"/>
                </a:spcAft>
                <a:buFont typeface="+mj-lt"/>
                <a:buNone/>
                <a:defRPr/>
              </a:pP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Saxo Colors</a:t>
              </a:r>
            </a:p>
          </p:txBody>
        </p:sp>
        <p:sp>
          <p:nvSpPr>
            <p:cNvPr id="35" name="AutoShape 4"/>
            <p:cNvSpPr>
              <a:spLocks/>
            </p:cNvSpPr>
            <p:nvPr userDrawn="1"/>
          </p:nvSpPr>
          <p:spPr bwMode="gray">
            <a:xfrm>
              <a:off x="1847528" y="5769083"/>
              <a:ext cx="900251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914446">
                <a:spcAft>
                  <a:spcPts val="600"/>
                </a:spcAft>
                <a:buFont typeface="+mj-lt"/>
                <a:buNone/>
                <a:defRPr/>
              </a:pPr>
              <a:r>
                <a:rPr lang="en-GB" sz="1000" noProof="1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More Saxo Colors</a:t>
              </a:r>
            </a:p>
          </p:txBody>
        </p:sp>
        <p:pic>
          <p:nvPicPr>
            <p:cNvPr id="42" name="Picture 1"/>
            <p:cNvPicPr/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840" y="1765960"/>
              <a:ext cx="2013941" cy="1132724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3" name="Picture 1"/>
            <p:cNvPicPr/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9527" y="2593326"/>
              <a:ext cx="2018252" cy="1135148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0644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1C8E4-2267-4827-B94B-890976D838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5543"/>
          <a:stretch/>
        </p:blipFill>
        <p:spPr>
          <a:xfrm>
            <a:off x="0" y="0"/>
            <a:ext cx="7988609" cy="5105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C2255-283D-4385-9618-2DE0993EE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47"/>
          <a:stretch/>
        </p:blipFill>
        <p:spPr>
          <a:xfrm>
            <a:off x="0" y="0"/>
            <a:ext cx="12192000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1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3C85F-2914-4819-AFA2-566C154A56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FC2D6F5E-0237-4B6D-BD63-A87305F4CD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01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8DA4-D65B-4604-8D08-4515F96F6FF7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US">
              <a:solidFill>
                <a:srgbClr val="1E1E1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94703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0ACBE-B857-2744-9719-628B5D9C9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DA500AC-89F6-114A-8C20-6D1A2DD2A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0FEDB9A-00D1-4840-9F72-F1B5E116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0C6C-7CA1-B84D-8F2A-0EFCFD6119CA}" type="datetimeFigureOut">
              <a:rPr lang="da-DK" smtClean="0">
                <a:solidFill>
                  <a:srgbClr val="1E1E1E"/>
                </a:solidFill>
              </a:rPr>
              <a:pPr/>
              <a:t>10.04.2024</a:t>
            </a:fld>
            <a:endParaRPr lang="da-DK">
              <a:solidFill>
                <a:srgbClr val="1E1E1E"/>
              </a:solidFill>
            </a:endParaRP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4EDF3B9-3D39-9B4D-8301-A8C40A6A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>
              <a:solidFill>
                <a:srgbClr val="1E1E1E"/>
              </a:solidFill>
            </a:endParaRP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5469BC3-B7C1-454B-8374-59140414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81C77C1-3FD5-5849-87AB-2E6A9C74002C}" type="slidenum">
              <a:rPr lang="da-DK" smtClean="0">
                <a:solidFill>
                  <a:srgbClr val="1E1E1E"/>
                </a:solidFill>
              </a:rPr>
              <a:pPr/>
              <a:t>‹#›</a:t>
            </a:fld>
            <a:endParaRPr lang="da-DK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4717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340" y="5805265"/>
            <a:ext cx="11919458" cy="4320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20453" y="6388051"/>
            <a:ext cx="686210" cy="3651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5A27636E-5F9B-4D72-9BD3-27BF5C04991A}" type="slidenum">
              <a:rPr lang="he-IL" smtClean="0">
                <a:solidFill>
                  <a:srgbClr val="1E1E1E"/>
                </a:solidFill>
              </a:rPr>
              <a:pPr/>
              <a:t>‹#›</a:t>
            </a:fld>
            <a:endParaRPr lang="he-IL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21780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DA223-7D46-4BF8-94CF-8F2167F7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3029F-F8DE-4C96-AA62-CBADCFD03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9A80-F449-4102-A2E9-081FD5EE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F1DB-42B9-4C13-85B7-78475C4326A2}" type="datetimeFigureOut">
              <a:rPr lang="da-DK" smtClean="0"/>
              <a:t>10.04.2024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A9C71-A47F-47DC-AF7A-29F7A343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3B7DE-281D-4910-98A0-7906B9B3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44CCB383-DA90-4565-BD0A-4BEF20B085CE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395672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82400" y="472779"/>
            <a:ext cx="11222808" cy="720000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3" y="822807"/>
            <a:ext cx="11222807" cy="369975"/>
          </a:xfrm>
        </p:spPr>
        <p:txBody>
          <a:bodyPr>
            <a:no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/>
              <a:t>Subline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504002" y="1784351"/>
            <a:ext cx="11181588" cy="4400551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F50B6E7-9E49-4973-AFCF-1CD44CEEA9A8}" type="datetime1">
              <a:rPr lang="en-GB" smtClean="0"/>
              <a:t>10/04/2024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/>
              <a:t>Page </a:t>
            </a:r>
            <a:fld id="{302605B7-3F1A-4572-9C17-ADEEF2829AF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49619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2" y="822807"/>
            <a:ext cx="11215688" cy="369975"/>
          </a:xfrm>
        </p:spPr>
        <p:txBody>
          <a:bodyPr>
            <a:no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/>
              <a:t>Click to add subtitle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504826" y="1784351"/>
            <a:ext cx="5427663" cy="4400551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6257931" y="1784351"/>
            <a:ext cx="5427663" cy="4400551"/>
          </a:xfrm>
        </p:spPr>
        <p:txBody>
          <a:bodyPr/>
          <a:lstStyle/>
          <a:p>
            <a:pPr lvl="0"/>
            <a:r>
              <a:rPr lang="en-GB"/>
              <a:t>Use TAB and SHIFT+TAB to jump between text- and bullet-levels. Click ENTER and TAB for next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420E78F-6CB8-4E6E-9AE6-049BACB7C2EC}" type="datetime1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/>
              <a:t>Page </a:t>
            </a:r>
            <a:fld id="{302605B7-3F1A-4572-9C17-ADEEF2829AF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9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42">
          <p15:clr>
            <a:srgbClr val="FBAE40"/>
          </p15:clr>
        </p15:guide>
        <p15:guide id="2" pos="3736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"/>
          <a:stretch/>
        </p:blipFill>
        <p:spPr>
          <a:xfrm>
            <a:off x="119336" y="96839"/>
            <a:ext cx="11961539" cy="6665393"/>
          </a:xfrm>
          <a:prstGeom prst="rect">
            <a:avLst/>
          </a:prstGeom>
        </p:spPr>
      </p:pic>
      <p:sp>
        <p:nvSpPr>
          <p:cNvPr id="13" name="Graphic"/>
          <p:cNvSpPr>
            <a:spLocks noGrp="1"/>
          </p:cNvSpPr>
          <p:nvPr>
            <p:ph type="body" sz="quarter" idx="15" hasCustomPrompt="1"/>
          </p:nvPr>
        </p:nvSpPr>
        <p:spPr>
          <a:xfrm>
            <a:off x="118800" y="96839"/>
            <a:ext cx="8121600" cy="666539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da-DK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979716" y="1844827"/>
            <a:ext cx="4532685" cy="1868437"/>
          </a:xfrm>
        </p:spPr>
        <p:txBody>
          <a:bodyPr anchor="b" anchorCtr="0"/>
          <a:lstStyle>
            <a:lvl1pPr>
              <a:defRPr sz="35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4048" y="3912036"/>
            <a:ext cx="4554000" cy="831600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05236" indent="0" algn="ctr">
              <a:buNone/>
              <a:defRPr sz="1800"/>
            </a:lvl2pPr>
            <a:lvl3pPr marL="810474" indent="0" algn="ctr">
              <a:buNone/>
              <a:defRPr sz="1600"/>
            </a:lvl3pPr>
            <a:lvl4pPr marL="1215710" indent="0" algn="ctr">
              <a:buNone/>
              <a:defRPr sz="1400"/>
            </a:lvl4pPr>
            <a:lvl5pPr marL="1620946" indent="0" algn="ctr">
              <a:buNone/>
              <a:defRPr sz="1400"/>
            </a:lvl5pPr>
            <a:lvl6pPr marL="2026183" indent="0" algn="ctr">
              <a:buNone/>
              <a:defRPr sz="1400"/>
            </a:lvl6pPr>
            <a:lvl7pPr marL="2431420" indent="0" algn="ctr">
              <a:buNone/>
              <a:defRPr sz="1400"/>
            </a:lvl7pPr>
            <a:lvl8pPr marL="2836657" indent="0" algn="ctr">
              <a:buNone/>
              <a:defRPr sz="1400"/>
            </a:lvl8pPr>
            <a:lvl9pPr marL="3241893" indent="0" algn="ctr">
              <a:buNone/>
              <a:defRPr sz="14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509905" y="6941103"/>
            <a:ext cx="1697317" cy="180000"/>
          </a:xfrm>
        </p:spPr>
        <p:txBody>
          <a:bodyPr/>
          <a:lstStyle>
            <a:lvl1pPr>
              <a:defRPr sz="100"/>
            </a:lvl1pPr>
          </a:lstStyle>
          <a:p>
            <a:fld id="{CD7F5BBC-6E1A-46E4-81E7-E1142F0C1E41}" type="datetime1">
              <a:rPr lang="en-GB" smtClean="0"/>
              <a:t>10/04/2024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2465253" y="6933287"/>
            <a:ext cx="3117969" cy="180000"/>
          </a:xfrm>
        </p:spPr>
        <p:txBody>
          <a:bodyPr/>
          <a:lstStyle>
            <a:lvl1pPr>
              <a:defRPr sz="100"/>
            </a:lvl1pPr>
          </a:lstStyle>
          <a:p>
            <a:endParaRPr lang="en-GB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618640" y="6933287"/>
            <a:ext cx="629491" cy="180000"/>
          </a:xfrm>
        </p:spPr>
        <p:txBody>
          <a:bodyPr/>
          <a:lstStyle>
            <a:lvl1pPr>
              <a:defRPr sz="100"/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Logo"/>
          <p:cNvSpPr>
            <a:spLocks noGrp="1"/>
          </p:cNvSpPr>
          <p:nvPr>
            <p:ph type="body" sz="quarter" idx="13" hasCustomPrompt="1"/>
          </p:nvPr>
        </p:nvSpPr>
        <p:spPr>
          <a:xfrm>
            <a:off x="5737802" y="5813064"/>
            <a:ext cx="716400" cy="540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537943" y="6767563"/>
            <a:ext cx="1116124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00" noProof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47367193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831EC-C0D4-4ECD-8EE7-FC84EE9EB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31550" r="3426" b="12722"/>
          <a:stretch/>
        </p:blipFill>
        <p:spPr>
          <a:xfrm>
            <a:off x="-1" y="0"/>
            <a:ext cx="12192001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0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1C8E4-2267-4827-B94B-890976D838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5543"/>
          <a:stretch/>
        </p:blipFill>
        <p:spPr>
          <a:xfrm>
            <a:off x="0" y="0"/>
            <a:ext cx="7988609" cy="5105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C2255-283D-4385-9618-2DE0993EE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47"/>
          <a:stretch/>
        </p:blipFill>
        <p:spPr>
          <a:xfrm>
            <a:off x="0" y="0"/>
            <a:ext cx="12192000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4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Summary -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2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319116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2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5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9349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-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B56BE-DC7C-4960-8BB8-B31656921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5" t="3520" r="15078" b="3520"/>
          <a:stretch/>
        </p:blipFill>
        <p:spPr>
          <a:xfrm>
            <a:off x="5994400" y="0"/>
            <a:ext cx="6197600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4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3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496731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3" y="2"/>
            <a:ext cx="7988609" cy="6857999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2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6"/>
            <a:ext cx="7988609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9996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3" y="-2"/>
            <a:ext cx="798860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496731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2" y="2"/>
            <a:ext cx="7988609" cy="68579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2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3" y="-6"/>
            <a:ext cx="7988609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390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940790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031969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20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20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25858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940790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031969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20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20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133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21438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579454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557880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538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6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8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717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579454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557880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538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6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8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66342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ul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4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80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9C7C3-89AB-4B1C-9C63-D4D8BCE2B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6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41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ifth element edi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579454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557880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F90F2D1-7AFC-42F0-862C-F2E705937C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2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636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- Bullet poin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2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319116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2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5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78492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831EC-C0D4-4ECD-8EE7-FC84EE9EB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31550" r="3426" b="12722"/>
          <a:stretch/>
        </p:blipFill>
        <p:spPr>
          <a:xfrm>
            <a:off x="-1" y="0"/>
            <a:ext cx="12192001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B56BE-DC7C-4960-8BB8-B31656921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4"/>
          <a:stretch/>
        </p:blipFill>
        <p:spPr>
          <a:xfrm>
            <a:off x="5994400" y="0"/>
            <a:ext cx="6197600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4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1C8E4-2267-4827-B94B-890976D838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5543"/>
          <a:stretch/>
        </p:blipFill>
        <p:spPr>
          <a:xfrm>
            <a:off x="0" y="0"/>
            <a:ext cx="7988609" cy="5105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C2255-283D-4385-9618-2DE0993EE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47"/>
          <a:stretch/>
        </p:blipFill>
        <p:spPr>
          <a:xfrm>
            <a:off x="0" y="0"/>
            <a:ext cx="12192000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7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Summary -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319116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2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2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5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86420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3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496731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3" y="2"/>
            <a:ext cx="7988609" cy="6857999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2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6"/>
            <a:ext cx="7988609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3554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3" y="-2"/>
            <a:ext cx="798860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496731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2" y="2"/>
            <a:ext cx="7988609" cy="68579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2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3" y="-6"/>
            <a:ext cx="7988609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0979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940790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031969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20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20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2489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940790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4" y="3031969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4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4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20" y="4741331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20" y="4908842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133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8953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579454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557880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538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6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8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860272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538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icon to add picture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579454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557880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538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6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8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15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34429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ul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4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80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9C7C3-89AB-4B1C-9C63-D4D8BCE2B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6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42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ifth element edi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5" y="1579454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557880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F90F2D1-7AFC-42F0-862C-F2E705937C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2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713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2584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- Bullet poin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2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5" y="2319116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2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5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2348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831EC-C0D4-4ECD-8EE7-FC84EE9EB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31550" r="3426" b="12722"/>
          <a:stretch/>
        </p:blipFill>
        <p:spPr>
          <a:xfrm>
            <a:off x="-1" y="0"/>
            <a:ext cx="12192001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1C8E4-2267-4827-B94B-890976D838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5543"/>
          <a:stretch/>
        </p:blipFill>
        <p:spPr>
          <a:xfrm>
            <a:off x="0" y="0"/>
            <a:ext cx="7988609" cy="5105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C2255-283D-4385-9618-2DE0993EE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47"/>
          <a:stretch/>
        </p:blipFill>
        <p:spPr>
          <a:xfrm>
            <a:off x="0" y="0"/>
            <a:ext cx="12192000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54A18140-1139-479B-8A8A-14C0F52D9C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596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36314D3A-E3FF-4EA8-A8CC-18C9749E6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996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-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8D1EF4-35D6-4407-82F7-A80EF1222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0" t="3520" r="22961" b="3520"/>
          <a:stretch/>
        </p:blipFill>
        <p:spPr>
          <a:xfrm>
            <a:off x="7629832" y="0"/>
            <a:ext cx="4562168" cy="6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-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81481-E053-41DF-8A93-867494354D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1" r="10061"/>
          <a:stretch/>
        </p:blipFill>
        <p:spPr>
          <a:xfrm>
            <a:off x="7629832" y="0"/>
            <a:ext cx="4562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3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AF375-E6DE-49EA-A2CF-A8CBE34FE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916B9-287A-4947-8ECA-A50106B7E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50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1C8E4-2267-4827-B94B-890976D838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5543"/>
          <a:stretch/>
        </p:blipFill>
        <p:spPr>
          <a:xfrm>
            <a:off x="0" y="0"/>
            <a:ext cx="7988609" cy="5105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C2255-283D-4385-9618-2DE0993EE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47"/>
          <a:stretch/>
        </p:blipFill>
        <p:spPr>
          <a:xfrm>
            <a:off x="0" y="0"/>
            <a:ext cx="12192000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9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C5A33-2A8B-4BAB-A7C8-EB73A8822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h element editab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90AA1-7620-4872-BED0-0ACE5D2C7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57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h element editable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90AA1-7620-4872-BED0-0ACE5D2C7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624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h element editable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90AA1-7620-4872-BED0-0ACE5D2C7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7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ramewo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9715500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Enable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people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fulfill their financial aspirations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make an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impact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/>
          <p:nvPr userDrawn="1"/>
        </p:nvSpPr>
        <p:spPr>
          <a:xfrm>
            <a:off x="2476500" y="1962133"/>
            <a:ext cx="9715500" cy="83393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Constantly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innovate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to improve the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SaxoExperience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so that clients can act in a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timely,</a:t>
            </a:r>
          </a:p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relevant and informed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manner in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local and global financial markets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AB845-B56E-4EDF-834A-DFA1106FE5E0}"/>
              </a:ext>
            </a:extLst>
          </p:cNvPr>
          <p:cNvSpPr txBox="1"/>
          <p:nvPr userDrawn="1"/>
        </p:nvSpPr>
        <p:spPr>
          <a:xfrm>
            <a:off x="3359910" y="2787961"/>
            <a:ext cx="3135381" cy="12820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Purpose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enable people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make informed and optimal decisions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 the financial markets in a timely and relevant manner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EFF34F-6E55-4DF9-9F1B-49A08C86D506}"/>
              </a:ext>
            </a:extLst>
          </p:cNvPr>
          <p:cNvSpPr txBox="1"/>
          <p:nvPr userDrawn="1"/>
        </p:nvSpPr>
        <p:spPr>
          <a:xfrm>
            <a:off x="7819416" y="2787961"/>
            <a:ext cx="3505200" cy="12820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Passion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Devote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our passion for clients, leveraging </a:t>
            </a:r>
          </a:p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technology and innovation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to deliver what they need, when they need it in a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user-friendly </a:t>
            </a:r>
            <a:r>
              <a:rPr lang="it-IT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personalised SaxoExperience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BF967-E593-4847-9118-3041FC28D1F6}"/>
              </a:ext>
            </a:extLst>
          </p:cNvPr>
          <p:cNvSpPr txBox="1"/>
          <p:nvPr userDrawn="1"/>
        </p:nvSpPr>
        <p:spPr>
          <a:xfrm>
            <a:off x="3187700" y="4078021"/>
            <a:ext cx="3479800" cy="1289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Partnership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always aim to build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win-win relationships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with clients, partners, employees and </a:t>
            </a:r>
            <a:r>
              <a:rPr lang="it-IT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shareholders based on </a:t>
            </a:r>
            <a:r>
              <a:rPr lang="it-IT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trust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A2620-C15E-40B7-AC2B-0E672C808023}"/>
              </a:ext>
            </a:extLst>
          </p:cNvPr>
          <p:cNvSpPr txBox="1"/>
          <p:nvPr userDrawn="1"/>
        </p:nvSpPr>
        <p:spPr>
          <a:xfrm>
            <a:off x="7698766" y="4063779"/>
            <a:ext cx="3746500" cy="1289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People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Thrive in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passionate and diverse teams</a:t>
            </a:r>
          </a:p>
          <a:p>
            <a:pPr algn="ctr"/>
            <a:r>
              <a:rPr lang="it-IT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by embodying Rationality, Independence,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Honesty, Integrity, Justice, Productivity and Pride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2A2C1-43A5-4CFE-ACD5-80B09E07A6AA}"/>
              </a:ext>
            </a:extLst>
          </p:cNvPr>
          <p:cNvSpPr txBox="1"/>
          <p:nvPr userDrawn="1"/>
        </p:nvSpPr>
        <p:spPr>
          <a:xfrm>
            <a:off x="2476500" y="5367535"/>
            <a:ext cx="9715500" cy="83157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are the most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innovative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best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choice for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clients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who want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impact their lives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by making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informed and optimal financial decisions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0" y="1942780"/>
            <a:ext cx="2476498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Mission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8ECDE4-7C92-4AD8-AB1A-FAB5BE381686}"/>
              </a:ext>
            </a:extLst>
          </p:cNvPr>
          <p:cNvSpPr txBox="1"/>
          <p:nvPr userDrawn="1"/>
        </p:nvSpPr>
        <p:spPr>
          <a:xfrm>
            <a:off x="0" y="2777075"/>
            <a:ext cx="2476498" cy="25749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Identity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5C181F-A6CE-448F-AA4B-4FF10A5BF6CE}"/>
              </a:ext>
            </a:extLst>
          </p:cNvPr>
          <p:cNvSpPr txBox="1"/>
          <p:nvPr userDrawn="1"/>
        </p:nvSpPr>
        <p:spPr>
          <a:xfrm>
            <a:off x="0" y="5348183"/>
            <a:ext cx="2476498" cy="8315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Brand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EC2250-790D-4FBD-9160-86309386BA64}"/>
              </a:ext>
            </a:extLst>
          </p:cNvPr>
          <p:cNvCxnSpPr>
            <a:cxnSpLocks/>
          </p:cNvCxnSpPr>
          <p:nvPr userDrawn="1"/>
        </p:nvCxnSpPr>
        <p:spPr>
          <a:xfrm>
            <a:off x="2476500" y="1119732"/>
            <a:ext cx="0" cy="507938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2A54C4-31DB-4FCA-88E5-21E3864D3597}"/>
              </a:ext>
            </a:extLst>
          </p:cNvPr>
          <p:cNvCxnSpPr>
            <a:cxnSpLocks/>
            <a:stCxn id="12" idx="2"/>
            <a:endCxn id="21" idx="0"/>
          </p:cNvCxnSpPr>
          <p:nvPr userDrawn="1"/>
        </p:nvCxnSpPr>
        <p:spPr>
          <a:xfrm>
            <a:off x="7334250" y="2796066"/>
            <a:ext cx="0" cy="2571469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8498AD-7A14-4C49-A88A-5C24F17E7311}"/>
              </a:ext>
            </a:extLst>
          </p:cNvPr>
          <p:cNvCxnSpPr>
            <a:cxnSpLocks/>
          </p:cNvCxnSpPr>
          <p:nvPr userDrawn="1"/>
        </p:nvCxnSpPr>
        <p:spPr>
          <a:xfrm>
            <a:off x="0" y="5367538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7F0101-EEF0-4892-8321-24ADCB658039}"/>
              </a:ext>
            </a:extLst>
          </p:cNvPr>
          <p:cNvCxnSpPr>
            <a:cxnSpLocks/>
          </p:cNvCxnSpPr>
          <p:nvPr userDrawn="1"/>
        </p:nvCxnSpPr>
        <p:spPr>
          <a:xfrm>
            <a:off x="0" y="279219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DAB68F-37CF-47A9-96D9-5F8093E6B354}"/>
              </a:ext>
            </a:extLst>
          </p:cNvPr>
          <p:cNvCxnSpPr>
            <a:cxnSpLocks/>
          </p:cNvCxnSpPr>
          <p:nvPr userDrawn="1"/>
        </p:nvCxnSpPr>
        <p:spPr>
          <a:xfrm>
            <a:off x="2476500" y="4074287"/>
            <a:ext cx="97155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C7B891-6DF1-490E-B3C4-423A6CA07B10}"/>
              </a:ext>
            </a:extLst>
          </p:cNvPr>
          <p:cNvCxnSpPr>
            <a:cxnSpLocks/>
          </p:cNvCxnSpPr>
          <p:nvPr userDrawn="1"/>
        </p:nvCxnSpPr>
        <p:spPr>
          <a:xfrm>
            <a:off x="957943" y="428655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957943" y="2573870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B8EA37-8AEB-4D79-AFE9-ADF7808FB1B4}"/>
              </a:ext>
            </a:extLst>
          </p:cNvPr>
          <p:cNvCxnSpPr>
            <a:cxnSpLocks/>
          </p:cNvCxnSpPr>
          <p:nvPr userDrawn="1"/>
        </p:nvCxnSpPr>
        <p:spPr>
          <a:xfrm>
            <a:off x="957943" y="5970212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72533" y="358725"/>
            <a:ext cx="11461447" cy="803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Saxo Brand Framework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6694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- Picture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8214B-B2E9-4D77-BCD9-D40F78A2A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1" r="10061"/>
          <a:stretch/>
        </p:blipFill>
        <p:spPr>
          <a:xfrm>
            <a:off x="7629832" y="0"/>
            <a:ext cx="4562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18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ul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9C7C3-89AB-4B1C-9C63-D4D8BCE2B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3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4581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Thir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2" y="1"/>
            <a:ext cx="7988609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BA95C82A-92D7-40A2-BA7A-2465FA74DC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11"/>
            <a:ext cx="7988609" cy="6857999"/>
          </a:xfrm>
          <a:prstGeom prst="rect">
            <a:avLst/>
          </a:prstGeom>
        </p:spPr>
        <p:txBody>
          <a:bodyPr lIns="540000" tIns="540000" r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3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4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1C8E4-2267-4827-B94B-890976D838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5543"/>
          <a:stretch/>
        </p:blipFill>
        <p:spPr>
          <a:xfrm>
            <a:off x="0" y="0"/>
            <a:ext cx="7988609" cy="5105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C2255-283D-4385-9618-2DE0993EE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47"/>
          <a:stretch/>
        </p:blipFill>
        <p:spPr>
          <a:xfrm>
            <a:off x="0" y="0"/>
            <a:ext cx="12192000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E30024-4933-4C2F-B353-7945BCF6A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-58"/>
          <a:stretch/>
        </p:blipFill>
        <p:spPr>
          <a:xfrm rot="10800000">
            <a:off x="4203391" y="-3669"/>
            <a:ext cx="7988609" cy="510966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9CA9BF0-A593-4F05-A5A1-7862D67E1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9" y="0"/>
            <a:ext cx="12192000" cy="5105999"/>
          </a:xfrm>
          <a:prstGeom prst="rect">
            <a:avLst/>
          </a:prstGeom>
        </p:spPr>
        <p:txBody>
          <a:bodyPr lIns="540000" tIns="540000" rIns="36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18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6D431B-DD01-4591-B1D4-7D159054459F}"/>
              </a:ext>
            </a:extLst>
          </p:cNvPr>
          <p:cNvSpPr/>
          <p:nvPr userDrawn="1"/>
        </p:nvSpPr>
        <p:spPr>
          <a:xfrm>
            <a:off x="0" y="0"/>
            <a:ext cx="12192000" cy="4334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AC4C95F-2DF7-4827-9F80-674B48EDB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334933"/>
          </a:xfrm>
          <a:prstGeom prst="rect">
            <a:avLst/>
          </a:prstGeom>
        </p:spPr>
        <p:txBody>
          <a:bodyPr lIns="540000" tIns="540000" rIns="36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F1A796-66A5-4FF3-A8A5-5143CE393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4" b="-4"/>
          <a:stretch/>
        </p:blipFill>
        <p:spPr>
          <a:xfrm rot="10800000">
            <a:off x="4203391" y="0"/>
            <a:ext cx="7988609" cy="4334933"/>
          </a:xfrm>
          <a:prstGeom prst="rect">
            <a:avLst/>
          </a:prstGeom>
        </p:spPr>
      </p:pic>
      <p:sp>
        <p:nvSpPr>
          <p:cNvPr id="19" name="Title 10">
            <a:extLst>
              <a:ext uri="{FF2B5EF4-FFF2-40B4-BE49-F238E27FC236}">
                <a16:creationId xmlns:a16="http://schemas.microsoft.com/office/drawing/2014/main" id="{217D61C3-0E72-4759-BAD3-AA5D5971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4640124"/>
            <a:ext cx="11446933" cy="572173"/>
          </a:xfrm>
          <a:prstGeom prst="rect">
            <a:avLst/>
          </a:prstGeom>
          <a:noFill/>
        </p:spPr>
        <p:txBody>
          <a:bodyPr lIns="0" rIns="0" anchor="t" anchorCtr="0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8CDCC0D-34B0-48DA-AF72-E5FCFD3DF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5212297"/>
            <a:ext cx="11446933" cy="625252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8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Bullet poin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74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Bullet points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703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Bullet points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2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1" y="1"/>
            <a:ext cx="7988609" cy="6857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11"/>
            <a:ext cx="7988609" cy="6857999"/>
          </a:xfrm>
          <a:prstGeom prst="rect">
            <a:avLst/>
          </a:prstGeom>
        </p:spPr>
        <p:txBody>
          <a:bodyPr lIns="540000" tIns="540000" r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82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1" y="1"/>
            <a:ext cx="7988609" cy="6857999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765508B-BFE7-4D84-8E11-FF721AB264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11"/>
            <a:ext cx="7988609" cy="6857999"/>
          </a:xfrm>
          <a:prstGeom prst="rect">
            <a:avLst/>
          </a:prstGeom>
        </p:spPr>
        <p:txBody>
          <a:bodyPr lIns="540000" tIns="540000" r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26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2" y="1"/>
            <a:ext cx="7988609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BA95C82A-92D7-40A2-BA7A-2465FA74DC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11"/>
            <a:ext cx="7988609" cy="6857999"/>
          </a:xfrm>
          <a:prstGeom prst="rect">
            <a:avLst/>
          </a:prstGeom>
        </p:spPr>
        <p:txBody>
          <a:bodyPr lIns="540000" tIns="540000" r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1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4269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2" pos="57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3C85F-2914-4819-AFA2-566C154A56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399" y="0"/>
            <a:ext cx="6197600" cy="6858000"/>
          </a:xfrm>
          <a:prstGeom prst="rect">
            <a:avLst/>
          </a:prstGeom>
          <a:noFill/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09D63E2-652B-49C7-8B18-09ACE18B7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399" y="-6"/>
            <a:ext cx="6197600" cy="6857999"/>
          </a:xfrm>
          <a:prstGeom prst="rect">
            <a:avLst/>
          </a:prstGeom>
        </p:spPr>
        <p:txBody>
          <a:bodyPr lIns="540000" tIns="54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137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1C8E4-2267-4827-B94B-890976D838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5543"/>
          <a:stretch/>
        </p:blipFill>
        <p:spPr>
          <a:xfrm>
            <a:off x="0" y="0"/>
            <a:ext cx="7988609" cy="51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35454-BE3E-4A42-97BA-06B3559A1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47"/>
          <a:stretch/>
        </p:blipFill>
        <p:spPr>
          <a:xfrm>
            <a:off x="0" y="0"/>
            <a:ext cx="12192000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6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3C85F-2914-4819-AFA2-566C154A56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FC2D6F5E-0237-4B6D-BD63-A87305F4CD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809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524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54A18140-1139-479B-8A8A-14C0F52D9C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40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36314D3A-E3FF-4EA8-A8CC-18C9749E6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9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AF375-E6DE-49EA-A2CF-A8CBE34FE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916B9-287A-4947-8ECA-A50106B7E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93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C5A33-2A8B-4BAB-A7C8-EB73A8822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h element editab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90AA1-7620-4872-BED0-0ACE5D2C7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47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h element editable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90AA1-7620-4872-BED0-0ACE5D2C7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891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h element editable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90AA1-7620-4872-BED0-0ACE5D2C7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11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1C8E4-2267-4827-B94B-890976D838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5543"/>
          <a:stretch/>
        </p:blipFill>
        <p:spPr>
          <a:xfrm>
            <a:off x="0" y="0"/>
            <a:ext cx="7988609" cy="51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35454-BE3E-4A42-97BA-06B3559A1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47"/>
          <a:stretch/>
        </p:blipFill>
        <p:spPr>
          <a:xfrm>
            <a:off x="0" y="0"/>
            <a:ext cx="12192000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G - Ful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4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80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9C7C3-89AB-4B1C-9C63-D4D8BCE2B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6" y="0"/>
            <a:ext cx="364777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BA974D-8AC5-4D7F-982F-15FEA446DFF4}"/>
              </a:ext>
            </a:extLst>
          </p:cNvPr>
          <p:cNvSpPr/>
          <p:nvPr userDrawn="1"/>
        </p:nvSpPr>
        <p:spPr>
          <a:xfrm>
            <a:off x="860258" y="6430879"/>
            <a:ext cx="427121" cy="21055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26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0202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7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Summary -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0">
                <a:latin typeface="+mj-lt"/>
              </a:defRPr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8319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latin typeface="+mj-lt"/>
              </a:defRPr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4203391" y="1"/>
            <a:ext cx="7988608" cy="6857999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20006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03391" y="-6"/>
            <a:ext cx="798860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 - find them in the Saxo </a:t>
            </a:r>
            <a:r>
              <a:rPr lang="en-US" err="1"/>
              <a:t>Sharepoint</a:t>
            </a:r>
            <a:r>
              <a:rPr lang="en-US"/>
              <a:t>: https://saxobank.sharepoint.com/sites/CXO/Assets/Forms/AllItems.aspx?csf=1&amp;web=1&amp;e=dJC4ci&amp;cid=b8cd4192%2D3cdd%2D44ad%2Db435%2Dabe9b97afc65&amp;RootFolder=%2Fsites%2FCXO%2FAssets%2FCVI%202020%2FOffice%20Stationery%2FPPT%2FPPT%20assets&amp;FolderCTID=0x012000AF57823E0D42874980DAC978C5DBEA90)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2976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One Third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latin typeface="+mj-lt"/>
              </a:defRPr>
            </a:lvl1pPr>
          </a:lstStyle>
          <a:p>
            <a:pPr lvl="0"/>
            <a:endParaRPr lang="it-IT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4203391" y="1"/>
            <a:ext cx="7988608" cy="68579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20006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03392" y="-6"/>
            <a:ext cx="7988607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 - find them in the Saxo </a:t>
            </a:r>
            <a:r>
              <a:rPr lang="en-US" err="1"/>
              <a:t>Sharepoint</a:t>
            </a:r>
            <a:r>
              <a:rPr lang="en-US"/>
              <a:t>: https://saxobank.sharepoint.com/sites/CXO/Assets/Forms/AllItems.aspx?csf=1&amp;web=1&amp;e=dJC4ci&amp;cid=b8cd4192%2D3cdd%2D44ad%2Db435%2Dabe9b97afc65&amp;RootFolder=%2Fsites%2FCXO%2FAssets%2FCVI%202020%2FOffice%20Stationery%2FPPT%2FPPT%20assets&amp;FolderCTID=0x012000AF57823E0D42874980DAC978C5DBEA90)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139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19"/>
          <a:stretch/>
        </p:blipFill>
        <p:spPr>
          <a:xfrm rot="10800000" flipH="1">
            <a:off x="5994400" y="0"/>
            <a:ext cx="6197600" cy="6858000"/>
          </a:xfrm>
          <a:prstGeom prst="rect">
            <a:avLst/>
          </a:prstGeom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5231852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latin typeface="+mj-lt"/>
              </a:defRPr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5231852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20006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 - find them in the Saxo </a:t>
            </a:r>
            <a:r>
              <a:rPr lang="en-US" err="1"/>
              <a:t>Sharepoint</a:t>
            </a:r>
            <a:r>
              <a:rPr lang="en-US"/>
              <a:t>: https://saxobank.sharepoint.com/sites/CXO/Assets/Forms/AllItems.aspx?csf=1&amp;web=1&amp;e=dJC4ci&amp;cid=b8cd4192%2D3cdd%2D44ad%2Db435%2Dabe9b97afc65&amp;RootFolder=%2Fsites%2FCXO%2FAssets%2FCVI%202020%2FOffice%20Stationery%2FPPT%2FPPT%20assets&amp;FolderCTID=0x012000AF57823E0D42874980DAC978C5DBEA90)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443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Half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19"/>
          <a:stretch/>
        </p:blipFill>
        <p:spPr>
          <a:xfrm rot="10800000" flipH="1">
            <a:off x="5994400" y="0"/>
            <a:ext cx="61976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endParaRPr lang="it-IT"/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5231852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latin typeface="+mj-lt"/>
              </a:defRPr>
            </a:lvl1pPr>
          </a:lstStyle>
          <a:p>
            <a:pPr lvl="0"/>
            <a:endParaRPr lang="it-IT"/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5231852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20006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94399" y="-6"/>
            <a:ext cx="6197600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 - find them in the Saxo </a:t>
            </a:r>
            <a:r>
              <a:rPr lang="en-US" err="1"/>
              <a:t>Sharepoint</a:t>
            </a:r>
            <a:r>
              <a:rPr lang="en-US"/>
              <a:t>: https://saxobank.sharepoint.com/sites/CXO/Assets/Forms/AllItems.aspx?csf=1&amp;web=1&amp;e=dJC4ci&amp;cid=b8cd4192%2D3cdd%2D44ad%2Db435%2Dabe9b97afc65&amp;RootFolder=%2Fsites%2FCXO%2FAssets%2FCVI%202020%2FOffice%20Stationery%2FPPT%2FPPT%20assets&amp;FolderCTID=0x012000AF57823E0D42874980DAC978C5DBEA90)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8646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92"/>
          <a:stretch/>
        </p:blipFill>
        <p:spPr>
          <a:xfrm rot="10800000" flipH="1">
            <a:off x="7629832" y="0"/>
            <a:ext cx="4562168" cy="6858000"/>
          </a:xfrm>
          <a:prstGeom prst="rect">
            <a:avLst/>
          </a:prstGeom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56900"/>
            <a:ext cx="6883673" cy="984628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41528"/>
            <a:ext cx="6883673" cy="2197122"/>
          </a:xfrm>
          <a:prstGeom prst="rect">
            <a:avLst/>
          </a:prstGeom>
        </p:spPr>
        <p:txBody>
          <a:bodyPr wrap="none" lIns="0" tIns="0" bIns="0" numCol="1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2534" y="4738650"/>
            <a:ext cx="6883673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latin typeface="+mj-lt"/>
              </a:defRPr>
            </a:lvl1pPr>
          </a:lstStyle>
          <a:p>
            <a:pPr lvl="0"/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534" y="4914870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20006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 - find them in the Saxo </a:t>
            </a:r>
            <a:r>
              <a:rPr lang="en-US" err="1"/>
              <a:t>Sharepoint</a:t>
            </a:r>
            <a:r>
              <a:rPr lang="en-US"/>
              <a:t>: https://saxobank.sharepoint.com/sites/CXO/Assets/Forms/AllItems.aspx?csf=1&amp;web=1&amp;e=dJC4ci&amp;cid=b8cd4192%2D3cdd%2D44ad%2Db435%2Dabe9b97afc65&amp;RootFolder=%2Fsites%2FCXO%2FAssets%2FCVI%202020%2FOffice%20Stationery%2FPPT%2FPPT%20assets&amp;FolderCTID=0x012000AF57823E0D42874980DAC978C5DBEA90)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6042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Two Thirds 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92"/>
          <a:stretch/>
        </p:blipFill>
        <p:spPr>
          <a:xfrm rot="10800000" flipH="1">
            <a:off x="7629832" y="0"/>
            <a:ext cx="45621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 - find them in the Saxo </a:t>
            </a:r>
            <a:r>
              <a:rPr lang="en-US" err="1"/>
              <a:t>Sharepoint</a:t>
            </a:r>
            <a:r>
              <a:rPr lang="en-US"/>
              <a:t>: https://saxobank.sharepoint.com/sites/CXO/Assets/Forms/AllItems.aspx?csf=1&amp;web=1&amp;e=dJC4ci&amp;cid=b8cd4192%2D3cdd%2D44ad%2Db435%2Dabe9b97afc65&amp;RootFolder=%2Fsites%2FCXO%2FAssets%2FCVI%202020%2FOffice%20Stationery%2FPPT%2FPPT%20assets&amp;FolderCTID=0x012000AF57823E0D42874980DAC978C5DBEA90)</a:t>
            </a:r>
            <a:endParaRPr lang="it-IT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3F124AB-C488-460C-8A76-65EA335F7E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56900"/>
            <a:ext cx="6883673" cy="984628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249E82E5-1A36-4AF4-BEB3-6C13E5FC34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41528"/>
            <a:ext cx="6883673" cy="2197122"/>
          </a:xfrm>
          <a:prstGeom prst="rect">
            <a:avLst/>
          </a:prstGeom>
        </p:spPr>
        <p:txBody>
          <a:bodyPr wrap="none" lIns="0" tIns="0" bIns="0" numCol="1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7EBD35D5-8E0C-4A2B-9AF2-2C189564D9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2534" y="4738650"/>
            <a:ext cx="6883673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latin typeface="+mj-lt"/>
              </a:defRPr>
            </a:lvl1pPr>
          </a:lstStyle>
          <a:p>
            <a:pPr lvl="0"/>
            <a:endParaRPr lang="it-IT"/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9B961F64-C190-4DC6-857A-05B52A2D57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534" y="4914870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20006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590693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1C8E4-2267-4827-B94B-890976D838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5543"/>
          <a:stretch/>
        </p:blipFill>
        <p:spPr>
          <a:xfrm>
            <a:off x="0" y="0"/>
            <a:ext cx="7988609" cy="51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35454-BE3E-4A42-97BA-06B3559A1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47"/>
          <a:stretch/>
        </p:blipFill>
        <p:spPr>
          <a:xfrm>
            <a:off x="0" y="0"/>
            <a:ext cx="12192000" cy="5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ul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F9C7C3-89AB-4B1C-9C63-D4D8BCE2B7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r="54301"/>
          <a:stretch/>
        </p:blipFill>
        <p:spPr>
          <a:xfrm>
            <a:off x="8544225" y="0"/>
            <a:ext cx="3647775" cy="6858000"/>
          </a:xfrm>
          <a:prstGeom prst="rect">
            <a:avLst/>
          </a:prstGeom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1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(please use bold for titles, if any)</a:t>
            </a:r>
          </a:p>
        </p:txBody>
      </p:sp>
    </p:spTree>
    <p:extLst>
      <p:ext uri="{BB962C8B-B14F-4D97-AF65-F5344CB8AC3E}">
        <p14:creationId xmlns:p14="http://schemas.microsoft.com/office/powerpoint/2010/main" val="1699473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G - Fifth element edi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endParaRPr lang="it-IT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1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(please use bold for titles, if any)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F90F2D1-7AFC-42F0-862C-F2E705937C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900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Ad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E30024-4933-4C2F-B353-7945BCF6A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-58"/>
          <a:stretch/>
        </p:blipFill>
        <p:spPr>
          <a:xfrm rot="10800000">
            <a:off x="4203391" y="-3669"/>
            <a:ext cx="7988609" cy="510966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9CA9BF0-A593-4F05-A5A1-7862D67E1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9" y="0"/>
            <a:ext cx="12192000" cy="5105999"/>
          </a:xfrm>
          <a:prstGeom prst="rect">
            <a:avLst/>
          </a:prstGeom>
        </p:spPr>
        <p:txBody>
          <a:bodyPr lIns="540000" tIns="540000" rIns="36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47B6C-7705-4448-9DEC-AB00C8DA0B4B}"/>
              </a:ext>
            </a:extLst>
          </p:cNvPr>
          <p:cNvSpPr txBox="1">
            <a:spLocks/>
          </p:cNvSpPr>
          <p:nvPr userDrawn="1"/>
        </p:nvSpPr>
        <p:spPr>
          <a:xfrm>
            <a:off x="1179235" y="6222477"/>
            <a:ext cx="1892651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Confidential     </a:t>
            </a: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</a:t>
            </a:r>
            <a:endParaRPr lang="it-IT" sz="500">
              <a:solidFill>
                <a:schemeClr val="tx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769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6D431B-DD01-4591-B1D4-7D159054459F}"/>
              </a:ext>
            </a:extLst>
          </p:cNvPr>
          <p:cNvSpPr/>
          <p:nvPr userDrawn="1"/>
        </p:nvSpPr>
        <p:spPr>
          <a:xfrm>
            <a:off x="0" y="0"/>
            <a:ext cx="12192000" cy="4334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AC4C95F-2DF7-4827-9F80-674B48EDB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334933"/>
          </a:xfrm>
          <a:prstGeom prst="rect">
            <a:avLst/>
          </a:prstGeom>
        </p:spPr>
        <p:txBody>
          <a:bodyPr lIns="540000" tIns="540000" rIns="36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F1A796-66A5-4FF3-A8A5-5143CE393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4" b="-4"/>
          <a:stretch/>
        </p:blipFill>
        <p:spPr>
          <a:xfrm rot="10800000">
            <a:off x="4203391" y="0"/>
            <a:ext cx="7988609" cy="4334933"/>
          </a:xfrm>
          <a:prstGeom prst="rect">
            <a:avLst/>
          </a:prstGeom>
        </p:spPr>
      </p:pic>
      <p:sp>
        <p:nvSpPr>
          <p:cNvPr id="19" name="Title 10">
            <a:extLst>
              <a:ext uri="{FF2B5EF4-FFF2-40B4-BE49-F238E27FC236}">
                <a16:creationId xmlns:a16="http://schemas.microsoft.com/office/drawing/2014/main" id="{217D61C3-0E72-4759-BAD3-AA5D5971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4640124"/>
            <a:ext cx="11446933" cy="572173"/>
          </a:xfrm>
          <a:prstGeom prst="rect">
            <a:avLst/>
          </a:prstGeom>
          <a:noFill/>
        </p:spPr>
        <p:txBody>
          <a:bodyPr lIns="0" rIns="0" anchor="t" anchorCtr="0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8CDCC0D-34B0-48DA-AF72-E5FCFD3DF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5212297"/>
            <a:ext cx="11446933" cy="625252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62006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Bullet point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11420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Bullet points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89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Bullet points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>
            <a:off x="4203391" y="0"/>
            <a:ext cx="7988609" cy="6858000"/>
          </a:xfrm>
          <a:prstGeom prst="rect">
            <a:avLst/>
          </a:prstGeom>
        </p:spPr>
      </p:pic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7AA94E4-5B15-4694-8EA0-3F6B6413C8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319115"/>
            <a:ext cx="11446933" cy="2015818"/>
          </a:xfrm>
          <a:prstGeom prst="rect">
            <a:avLst/>
          </a:prstGeom>
        </p:spPr>
        <p:txBody>
          <a:bodyPr wrap="square" lIns="0" tIns="0" bIns="0">
            <a:noAutofit/>
          </a:bodyPr>
          <a:lstStyle>
            <a:lvl1pPr marL="0" indent="-19201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200" b="1"/>
            </a:lvl1pPr>
          </a:lstStyle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r>
              <a:rPr lang="it-IT"/>
              <a:t>Click here to edit</a:t>
            </a:r>
          </a:p>
          <a:p>
            <a:pPr lvl="0"/>
            <a:endParaRPr lang="it-IT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CD94E244-C967-4F80-B3AE-62978303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11446933" cy="795476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9767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1" y="1"/>
            <a:ext cx="7988609" cy="6857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01DB609-642B-41EF-A467-611A1E3EDF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11"/>
            <a:ext cx="7988609" cy="6857999"/>
          </a:xfrm>
          <a:prstGeom prst="rect">
            <a:avLst/>
          </a:prstGeom>
        </p:spPr>
        <p:txBody>
          <a:bodyPr lIns="540000" tIns="540000" r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4667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1" y="1"/>
            <a:ext cx="7988609" cy="6857999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2765508B-BFE7-4D84-8E11-FF721AB264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11"/>
            <a:ext cx="7988609" cy="6857999"/>
          </a:xfrm>
          <a:prstGeom prst="rect">
            <a:avLst/>
          </a:prstGeom>
        </p:spPr>
        <p:txBody>
          <a:bodyPr lIns="540000" tIns="540000" r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8728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377217-573A-4546-A6F0-6128F9F4DD3E}"/>
              </a:ext>
            </a:extLst>
          </p:cNvPr>
          <p:cNvSpPr/>
          <p:nvPr userDrawn="1"/>
        </p:nvSpPr>
        <p:spPr>
          <a:xfrm>
            <a:off x="4203392" y="-2"/>
            <a:ext cx="7988609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6634ABB4-F673-4CD4-8966-4BE789B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3373967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9EDC0694-75AC-43D6-9645-7C37D8D03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940788"/>
            <a:ext cx="3373967" cy="136967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C352D34C-6309-4760-ACE6-617A954709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496730"/>
            <a:ext cx="3373967" cy="1083737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10A4739-8511-4203-9F08-D031D868F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33739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860F83-5C72-4D6E-98EE-82C829D0AD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03392" y="1"/>
            <a:ext cx="7988609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987BD9CF-BE8D-4C29-832F-AFB444C3BB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33739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92010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BA95C82A-92D7-40A2-BA7A-2465FA74DC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03392" y="-11"/>
            <a:ext cx="7988609" cy="6857999"/>
          </a:xfrm>
          <a:prstGeom prst="rect">
            <a:avLst/>
          </a:prstGeom>
        </p:spPr>
        <p:txBody>
          <a:bodyPr lIns="540000" tIns="540000" r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42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Ad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F31-685E-4EDF-BFE6-76591C347D58}"/>
              </a:ext>
            </a:extLst>
          </p:cNvPr>
          <p:cNvSpPr/>
          <p:nvPr userDrawn="1"/>
        </p:nvSpPr>
        <p:spPr>
          <a:xfrm>
            <a:off x="0" y="0"/>
            <a:ext cx="12192000" cy="5105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E30024-4933-4C2F-B353-7945BCF6A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-58"/>
          <a:stretch/>
        </p:blipFill>
        <p:spPr>
          <a:xfrm rot="10800000">
            <a:off x="4203391" y="-3669"/>
            <a:ext cx="7988609" cy="510966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38D2BFF-00F9-458D-849F-AEF23D82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109668"/>
            <a:ext cx="10446113" cy="1110163"/>
          </a:xfrm>
          <a:prstGeom prst="rect">
            <a:avLst/>
          </a:prstGeom>
          <a:noFill/>
        </p:spPr>
        <p:txBody>
          <a:bodyPr lIns="0" rIns="0"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9CA9BF0-A593-4F05-A5A1-7862D67E1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9" y="0"/>
            <a:ext cx="12192000" cy="5105999"/>
          </a:xfrm>
          <a:prstGeom prst="rect">
            <a:avLst/>
          </a:prstGeom>
        </p:spPr>
        <p:txBody>
          <a:bodyPr lIns="540000" tIns="540000" rIns="36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616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A6E68C1-06C3-49E4-A2AE-F7318801AE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8AD5CA93-CDC2-4574-9166-09207C66B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45736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3C85F-2914-4819-AFA2-566C154A56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399" y="0"/>
            <a:ext cx="6197600" cy="6858000"/>
          </a:xfrm>
          <a:prstGeom prst="rect">
            <a:avLst/>
          </a:prstGeom>
          <a:noFill/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09D63E2-652B-49C7-8B18-09ACE18B7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399" y="-6"/>
            <a:ext cx="6197600" cy="6857999"/>
          </a:xfrm>
          <a:prstGeom prst="rect">
            <a:avLst/>
          </a:prstGeom>
        </p:spPr>
        <p:txBody>
          <a:bodyPr lIns="540000" tIns="54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1271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0">
            <a:extLst>
              <a:ext uri="{FF2B5EF4-FFF2-40B4-BE49-F238E27FC236}">
                <a16:creationId xmlns:a16="http://schemas.microsoft.com/office/drawing/2014/main" id="{8DBF4F58-5C74-4202-8C7A-98EC37BC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523185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1217A8A0-CF2F-4405-9090-AAEBF54C9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940789"/>
            <a:ext cx="523185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2A28E5B7-DF69-4FD6-A576-8E5B98A09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2533" y="3031968"/>
            <a:ext cx="5231853" cy="158223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B7845185-7BE3-4069-8071-E77EA15DC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533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68707FE1-CC8C-43CE-A334-64E6C92B1C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533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:a16="http://schemas.microsoft.com/office/drawing/2014/main" id="{C0382907-1F82-46A4-8C6B-965CD4516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94019" y="4741330"/>
            <a:ext cx="2510367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ADD209B5-B01E-4D27-9F85-7DAA8772C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4019" y="4908841"/>
            <a:ext cx="25103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2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40AE21-A53A-4C1B-8105-1F589B6BFE78}"/>
              </a:ext>
            </a:extLst>
          </p:cNvPr>
          <p:cNvSpPr/>
          <p:nvPr userDrawn="1"/>
        </p:nvSpPr>
        <p:spPr>
          <a:xfrm>
            <a:off x="5994400" y="-2"/>
            <a:ext cx="61976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3C85F-2914-4819-AFA2-566C154A56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t="3" b="-4"/>
          <a:stretch/>
        </p:blipFill>
        <p:spPr>
          <a:xfrm rot="10800000">
            <a:off x="5994400" y="0"/>
            <a:ext cx="61976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FC2D6F5E-0237-4B6D-BD63-A87305F4CD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-6"/>
            <a:ext cx="6197600" cy="6857999"/>
          </a:xfrm>
          <a:prstGeom prst="rect">
            <a:avLst/>
          </a:prstGeom>
        </p:spPr>
        <p:txBody>
          <a:bodyPr lIns="540000" tIns="54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6624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0682C8EE-DA8F-43A1-AD50-5A929EC1A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19604437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54A18140-1139-479B-8A8A-14C0F52D9C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54360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E4C0E0-C126-43B0-845C-D84167174E88}"/>
              </a:ext>
            </a:extLst>
          </p:cNvPr>
          <p:cNvSpPr/>
          <p:nvPr userDrawn="1"/>
        </p:nvSpPr>
        <p:spPr>
          <a:xfrm>
            <a:off x="7629832" y="-2"/>
            <a:ext cx="4562168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D4D039-B061-423A-A67A-215822236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t="3" b="-4"/>
          <a:stretch/>
        </p:blipFill>
        <p:spPr>
          <a:xfrm rot="10800000">
            <a:off x="7629832" y="0"/>
            <a:ext cx="4562168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None/>
              <a:defRPr sz="900"/>
            </a:lvl1pPr>
          </a:lstStyle>
          <a:p>
            <a:pPr marL="0" marR="0" lvl="0" indent="0" algn="l" defTabSz="914492" rtl="0" eaLnBrk="1" fontAlgn="auto" latinLnBrk="0" hangingPunct="1">
              <a:lnSpc>
                <a:spcPts val="1267"/>
              </a:lnSpc>
              <a:spcBef>
                <a:spcPts val="0"/>
              </a:spcBef>
              <a:spcAft>
                <a:spcPts val="1333"/>
              </a:spcAft>
              <a:buClrTx/>
              <a:buSzPct val="120000"/>
              <a:buFontTx/>
              <a:buNone/>
              <a:tabLst/>
              <a:defRPr/>
            </a:pPr>
            <a:r>
              <a:rPr lang="it-IT"/>
              <a:t>Click to add text (two columns)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BFF2D835-84E2-453B-813A-0A287523F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62400" y="4703815"/>
            <a:ext cx="3293806" cy="16751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E99C90-8097-407C-BC9D-DD203F663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62400" y="4871327"/>
            <a:ext cx="3293806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-144007">
              <a:lnSpc>
                <a:spcPts val="1533"/>
              </a:lnSpc>
              <a:spcBef>
                <a:spcPts val="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defRPr sz="900"/>
            </a:lvl1pPr>
          </a:lstStyle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  <a:p>
            <a:pPr lvl="0"/>
            <a:r>
              <a:rPr lang="it-IT"/>
              <a:t>Edit text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36314D3A-E3FF-4EA8-A8CC-18C9749E6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9832" y="-6"/>
            <a:ext cx="4562168" cy="6857999"/>
          </a:xfrm>
          <a:prstGeom prst="rect">
            <a:avLst/>
          </a:prstGeom>
        </p:spPr>
        <p:txBody>
          <a:bodyPr lIns="540000" tIns="540000" rIns="54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24165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AF375-E6DE-49EA-A2CF-A8CBE34FE9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10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916B9-287A-4947-8ECA-A50106B7E1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3" y="1579453"/>
            <a:ext cx="8809567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3" y="2557879"/>
            <a:ext cx="8809567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C5A33-2A8B-4BAB-A7C8-EB73A8822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/>
          <a:stretch/>
        </p:blipFill>
        <p:spPr>
          <a:xfrm flipH="1">
            <a:off x="8544225" y="0"/>
            <a:ext cx="364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60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h element editab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90AA1-7620-4872-BED0-0ACE5D2C7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596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6D431B-DD01-4591-B1D4-7D159054459F}"/>
              </a:ext>
            </a:extLst>
          </p:cNvPr>
          <p:cNvSpPr/>
          <p:nvPr userDrawn="1"/>
        </p:nvSpPr>
        <p:spPr>
          <a:xfrm>
            <a:off x="0" y="0"/>
            <a:ext cx="12192000" cy="4334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AC4C95F-2DF7-4827-9F80-674B48EDB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334933"/>
          </a:xfrm>
          <a:prstGeom prst="rect">
            <a:avLst/>
          </a:prstGeom>
        </p:spPr>
        <p:txBody>
          <a:bodyPr lIns="540000" tIns="540000" rIns="360000" bIns="36000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F1A796-66A5-4FF3-A8A5-5143CE393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4" b="-4"/>
          <a:stretch/>
        </p:blipFill>
        <p:spPr>
          <a:xfrm rot="10800000">
            <a:off x="4203391" y="0"/>
            <a:ext cx="7988609" cy="4334933"/>
          </a:xfrm>
          <a:prstGeom prst="rect">
            <a:avLst/>
          </a:prstGeom>
        </p:spPr>
      </p:pic>
      <p:sp>
        <p:nvSpPr>
          <p:cNvPr id="19" name="Title 10">
            <a:extLst>
              <a:ext uri="{FF2B5EF4-FFF2-40B4-BE49-F238E27FC236}">
                <a16:creationId xmlns:a16="http://schemas.microsoft.com/office/drawing/2014/main" id="{217D61C3-0E72-4759-BAD3-AA5D5971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4640124"/>
            <a:ext cx="11446933" cy="572173"/>
          </a:xfrm>
          <a:prstGeom prst="rect">
            <a:avLst/>
          </a:prstGeom>
          <a:noFill/>
        </p:spPr>
        <p:txBody>
          <a:bodyPr lIns="0" rIns="0" anchor="t" anchorCtr="0"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8CDCC0D-34B0-48DA-AF72-E5FCFD3DF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5212297"/>
            <a:ext cx="11446933" cy="625252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36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h element editable 0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90AA1-7620-4872-BED0-0ACE5D2C7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6293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h element editable 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0">
            <a:extLst>
              <a:ext uri="{FF2B5EF4-FFF2-40B4-BE49-F238E27FC236}">
                <a16:creationId xmlns:a16="http://schemas.microsoft.com/office/drawing/2014/main" id="{44FE6BA9-37AD-4AA2-A579-8CC2426E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358727"/>
            <a:ext cx="6883674" cy="1189464"/>
          </a:xfrm>
          <a:prstGeom prst="rect">
            <a:avLst/>
          </a:prstGeom>
          <a:noFill/>
        </p:spPr>
        <p:txBody>
          <a:bodyPr lIns="0" tIns="0" rIns="0" anchor="t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ACB55E51-B8B5-4955-AB6E-E9C6ED56A7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534" y="1579453"/>
            <a:ext cx="6883673" cy="962075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6A6B2C4E-6AD2-463F-9C09-AA9F9695F7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534" y="2557879"/>
            <a:ext cx="6883673" cy="3275523"/>
          </a:xfrm>
          <a:prstGeom prst="rect">
            <a:avLst/>
          </a:prstGeom>
        </p:spPr>
        <p:txBody>
          <a:bodyPr wrap="none" lIns="0" tIns="0" bIns="0" numCol="2" spcCol="540000">
            <a:noAutofit/>
          </a:bodyPr>
          <a:lstStyle>
            <a:lvl1pPr marL="0" indent="0">
              <a:lnSpc>
                <a:spcPts val="1267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</a:lstStyle>
          <a:p>
            <a:pPr lvl="0"/>
            <a:r>
              <a:rPr lang="it-IT"/>
              <a:t>Click to add text (two columns and please use bold for titles, if any)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690AA1-7620-4872-BED0-0ACE5D2C7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4016" y="1"/>
            <a:ext cx="7997984" cy="6857999"/>
          </a:xfrm>
          <a:prstGeom prst="rect">
            <a:avLst/>
          </a:prstGeom>
        </p:spPr>
        <p:txBody>
          <a:bodyPr lIns="540000" tIns="540000" rIns="540000" bIns="54000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here to insert / edit the 5th element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6147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ramewo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CECBF-3D87-4D8D-A65A-CE0CED23F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AB3D83-B73E-496B-9A24-B2344E342F5F}"/>
              </a:ext>
            </a:extLst>
          </p:cNvPr>
          <p:cNvSpPr txBox="1"/>
          <p:nvPr userDrawn="1"/>
        </p:nvSpPr>
        <p:spPr>
          <a:xfrm>
            <a:off x="0" y="1098380"/>
            <a:ext cx="2476498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ED38-762B-41B3-AC74-FD6701F499A0}"/>
              </a:ext>
            </a:extLst>
          </p:cNvPr>
          <p:cNvSpPr txBox="1"/>
          <p:nvPr userDrawn="1"/>
        </p:nvSpPr>
        <p:spPr>
          <a:xfrm>
            <a:off x="2476500" y="1117732"/>
            <a:ext cx="9715500" cy="84016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Enable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people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fulfill their financial aspirations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make an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impact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08A08-DC3B-47F9-BDE1-E477FC975427}"/>
              </a:ext>
            </a:extLst>
          </p:cNvPr>
          <p:cNvSpPr txBox="1"/>
          <p:nvPr userDrawn="1"/>
        </p:nvSpPr>
        <p:spPr>
          <a:xfrm>
            <a:off x="2476500" y="1962133"/>
            <a:ext cx="9715500" cy="83393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Constantly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innovate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to improve the </a:t>
            </a:r>
            <a:r>
              <a:rPr lang="en-US" sz="1200" b="0" i="0" u="none" strike="noStrike" baseline="0" err="1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SaxoExperience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so that clients can act in a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timely,</a:t>
            </a:r>
          </a:p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relevant and informed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manner in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local and global financial markets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AB845-B56E-4EDF-834A-DFA1106FE5E0}"/>
              </a:ext>
            </a:extLst>
          </p:cNvPr>
          <p:cNvSpPr txBox="1"/>
          <p:nvPr userDrawn="1"/>
        </p:nvSpPr>
        <p:spPr>
          <a:xfrm>
            <a:off x="3359910" y="2787961"/>
            <a:ext cx="3135381" cy="12820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Purpose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enable people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make informed and optimal decisions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 the financial markets in a timely and relevant manner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EFF34F-6E55-4DF9-9F1B-49A08C86D506}"/>
              </a:ext>
            </a:extLst>
          </p:cNvPr>
          <p:cNvSpPr txBox="1"/>
          <p:nvPr userDrawn="1"/>
        </p:nvSpPr>
        <p:spPr>
          <a:xfrm>
            <a:off x="7819416" y="2787961"/>
            <a:ext cx="3505200" cy="128209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Passion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Devote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our passion for clients, leveraging </a:t>
            </a:r>
          </a:p>
          <a:p>
            <a:pPr algn="ctr"/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technology and innovation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to deliver what they need, when they need it in a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user-friendly </a:t>
            </a:r>
            <a:r>
              <a:rPr lang="it-IT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personalised SaxoExperience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CBF967-E593-4847-9118-3041FC28D1F6}"/>
              </a:ext>
            </a:extLst>
          </p:cNvPr>
          <p:cNvSpPr txBox="1"/>
          <p:nvPr userDrawn="1"/>
        </p:nvSpPr>
        <p:spPr>
          <a:xfrm>
            <a:off x="3187700" y="4078021"/>
            <a:ext cx="3479800" cy="1289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Partnership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always aim to build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win-win relationships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with clients, partners, employees and </a:t>
            </a:r>
            <a:r>
              <a:rPr lang="it-IT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shareholders based on </a:t>
            </a:r>
            <a:r>
              <a:rPr lang="it-IT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trust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A2620-C15E-40B7-AC2B-0E672C808023}"/>
              </a:ext>
            </a:extLst>
          </p:cNvPr>
          <p:cNvSpPr txBox="1"/>
          <p:nvPr userDrawn="1"/>
        </p:nvSpPr>
        <p:spPr>
          <a:xfrm>
            <a:off x="7698766" y="4063779"/>
            <a:ext cx="3746500" cy="12895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1600" b="0" i="0" u="none" strike="noStrike" baseline="0">
                <a:solidFill>
                  <a:srgbClr val="FFFFFF"/>
                </a:solidFill>
                <a:latin typeface="+mj-lt"/>
              </a:rPr>
              <a:t>People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Thrive in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passionate and diverse teams</a:t>
            </a:r>
          </a:p>
          <a:p>
            <a:pPr algn="ctr"/>
            <a:r>
              <a:rPr lang="it-IT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by embodying Rationality, Independence,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Honesty, Integrity, Justice, Productivity and Pride</a:t>
            </a:r>
            <a:endParaRPr lang="en-US" sz="1200" b="0" i="0" u="none" strike="noStrike" baseline="0">
              <a:solidFill>
                <a:schemeClr val="tx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2A2C1-43A5-4CFE-ACD5-80B09E07A6AA}"/>
              </a:ext>
            </a:extLst>
          </p:cNvPr>
          <p:cNvSpPr txBox="1"/>
          <p:nvPr userDrawn="1"/>
        </p:nvSpPr>
        <p:spPr>
          <a:xfrm>
            <a:off x="2476500" y="5367535"/>
            <a:ext cx="9715500" cy="83157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We are the most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innovative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and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best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choice for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clients</a:t>
            </a:r>
            <a:r>
              <a:rPr lang="en-US" sz="1200" b="0" i="0" u="none" strike="noStrike" baseline="0">
                <a:solidFill>
                  <a:srgbClr val="00A7E3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who want to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impact their lives</a:t>
            </a:r>
          </a:p>
          <a:p>
            <a:pPr algn="ctr"/>
            <a:r>
              <a:rPr lang="en-US" sz="1200" b="0" i="0" u="none" strike="noStrike" baseline="0">
                <a:solidFill>
                  <a:srgbClr val="FFFFFF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by making </a:t>
            </a:r>
            <a:r>
              <a:rPr lang="en-US" sz="1200" b="0" i="0" u="none" strike="noStrike" baseline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informed and optimal financial decisions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375FE-B5E7-435C-B958-031C649E169E}"/>
              </a:ext>
            </a:extLst>
          </p:cNvPr>
          <p:cNvSpPr txBox="1"/>
          <p:nvPr userDrawn="1"/>
        </p:nvSpPr>
        <p:spPr>
          <a:xfrm>
            <a:off x="0" y="1942780"/>
            <a:ext cx="2476498" cy="83393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Mission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8ECDE4-7C92-4AD8-AB1A-FAB5BE381686}"/>
              </a:ext>
            </a:extLst>
          </p:cNvPr>
          <p:cNvSpPr txBox="1"/>
          <p:nvPr userDrawn="1"/>
        </p:nvSpPr>
        <p:spPr>
          <a:xfrm>
            <a:off x="0" y="2777075"/>
            <a:ext cx="2476498" cy="25749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Identity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5C181F-A6CE-448F-AA4B-4FF10A5BF6CE}"/>
              </a:ext>
            </a:extLst>
          </p:cNvPr>
          <p:cNvSpPr txBox="1"/>
          <p:nvPr userDrawn="1"/>
        </p:nvSpPr>
        <p:spPr>
          <a:xfrm>
            <a:off x="0" y="5348183"/>
            <a:ext cx="2476498" cy="8315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2000">
                <a:solidFill>
                  <a:srgbClr val="FFFFFF"/>
                </a:solidFill>
                <a:latin typeface="+mj-lt"/>
              </a:rPr>
              <a:t>Brand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EC2250-790D-4FBD-9160-86309386BA64}"/>
              </a:ext>
            </a:extLst>
          </p:cNvPr>
          <p:cNvCxnSpPr>
            <a:cxnSpLocks/>
          </p:cNvCxnSpPr>
          <p:nvPr userDrawn="1"/>
        </p:nvCxnSpPr>
        <p:spPr>
          <a:xfrm>
            <a:off x="2476500" y="1119732"/>
            <a:ext cx="0" cy="5079381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2A54C4-31DB-4FCA-88E5-21E3864D3597}"/>
              </a:ext>
            </a:extLst>
          </p:cNvPr>
          <p:cNvCxnSpPr>
            <a:cxnSpLocks/>
            <a:stCxn id="12" idx="2"/>
            <a:endCxn id="21" idx="0"/>
          </p:cNvCxnSpPr>
          <p:nvPr userDrawn="1"/>
        </p:nvCxnSpPr>
        <p:spPr>
          <a:xfrm>
            <a:off x="7334250" y="2796066"/>
            <a:ext cx="0" cy="2571469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5FF20F-93AE-4C28-A97B-8087DCE6BCC1}"/>
              </a:ext>
            </a:extLst>
          </p:cNvPr>
          <p:cNvCxnSpPr>
            <a:cxnSpLocks/>
          </p:cNvCxnSpPr>
          <p:nvPr userDrawn="1"/>
        </p:nvCxnSpPr>
        <p:spPr>
          <a:xfrm>
            <a:off x="0" y="619911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8498AD-7A14-4C49-A88A-5C24F17E7311}"/>
              </a:ext>
            </a:extLst>
          </p:cNvPr>
          <p:cNvCxnSpPr>
            <a:cxnSpLocks/>
          </p:cNvCxnSpPr>
          <p:nvPr userDrawn="1"/>
        </p:nvCxnSpPr>
        <p:spPr>
          <a:xfrm>
            <a:off x="0" y="5367538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7F0101-EEF0-4892-8321-24ADCB658039}"/>
              </a:ext>
            </a:extLst>
          </p:cNvPr>
          <p:cNvCxnSpPr>
            <a:cxnSpLocks/>
          </p:cNvCxnSpPr>
          <p:nvPr userDrawn="1"/>
        </p:nvCxnSpPr>
        <p:spPr>
          <a:xfrm>
            <a:off x="0" y="2792193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9B4A6-933F-4012-A8E6-2EC24B371639}"/>
              </a:ext>
            </a:extLst>
          </p:cNvPr>
          <p:cNvCxnSpPr>
            <a:cxnSpLocks/>
          </p:cNvCxnSpPr>
          <p:nvPr userDrawn="1"/>
        </p:nvCxnSpPr>
        <p:spPr>
          <a:xfrm>
            <a:off x="0" y="1957899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DAB68F-37CF-47A9-96D9-5F8093E6B354}"/>
              </a:ext>
            </a:extLst>
          </p:cNvPr>
          <p:cNvCxnSpPr>
            <a:cxnSpLocks/>
          </p:cNvCxnSpPr>
          <p:nvPr userDrawn="1"/>
        </p:nvCxnSpPr>
        <p:spPr>
          <a:xfrm>
            <a:off x="2476500" y="4074287"/>
            <a:ext cx="97155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387C77-48C2-49FC-8CA9-F5AF2C008618}"/>
              </a:ext>
            </a:extLst>
          </p:cNvPr>
          <p:cNvCxnSpPr>
            <a:cxnSpLocks/>
          </p:cNvCxnSpPr>
          <p:nvPr userDrawn="1"/>
        </p:nvCxnSpPr>
        <p:spPr>
          <a:xfrm>
            <a:off x="0" y="1119732"/>
            <a:ext cx="12192000" cy="0"/>
          </a:xfrm>
          <a:prstGeom prst="line">
            <a:avLst/>
          </a:prstGeom>
          <a:ln>
            <a:solidFill>
              <a:srgbClr val="9D9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C7B891-6DF1-490E-B3C4-423A6CA07B10}"/>
              </a:ext>
            </a:extLst>
          </p:cNvPr>
          <p:cNvCxnSpPr>
            <a:cxnSpLocks/>
          </p:cNvCxnSpPr>
          <p:nvPr userDrawn="1"/>
        </p:nvCxnSpPr>
        <p:spPr>
          <a:xfrm>
            <a:off x="957943" y="4286555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9AB124-0BB6-4B5E-A24C-E7470D22BEA5}"/>
              </a:ext>
            </a:extLst>
          </p:cNvPr>
          <p:cNvCxnSpPr>
            <a:cxnSpLocks/>
          </p:cNvCxnSpPr>
          <p:nvPr userDrawn="1"/>
        </p:nvCxnSpPr>
        <p:spPr>
          <a:xfrm>
            <a:off x="957943" y="2573870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3BC9B3-817B-4FDB-9A6A-7674159602D6}"/>
              </a:ext>
            </a:extLst>
          </p:cNvPr>
          <p:cNvCxnSpPr>
            <a:cxnSpLocks/>
          </p:cNvCxnSpPr>
          <p:nvPr userDrawn="1"/>
        </p:nvCxnSpPr>
        <p:spPr>
          <a:xfrm>
            <a:off x="957943" y="1741718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B8EA37-8AEB-4D79-AFE9-ADF7808FB1B4}"/>
              </a:ext>
            </a:extLst>
          </p:cNvPr>
          <p:cNvCxnSpPr>
            <a:cxnSpLocks/>
          </p:cNvCxnSpPr>
          <p:nvPr userDrawn="1"/>
        </p:nvCxnSpPr>
        <p:spPr>
          <a:xfrm>
            <a:off x="957943" y="5970212"/>
            <a:ext cx="53218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53AC356-EB05-4D36-9B57-677D841FE12D}"/>
              </a:ext>
            </a:extLst>
          </p:cNvPr>
          <p:cNvSpPr txBox="1"/>
          <p:nvPr userDrawn="1"/>
        </p:nvSpPr>
        <p:spPr>
          <a:xfrm>
            <a:off x="372533" y="358725"/>
            <a:ext cx="11461447" cy="803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>
                <a:solidFill>
                  <a:srgbClr val="FFFFFF"/>
                </a:solidFill>
                <a:latin typeface="+mj-lt"/>
              </a:rPr>
              <a:t>Saxo Brand Framework</a:t>
            </a:r>
            <a:endParaRPr lang="it-IT" sz="240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871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xo Experienc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08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d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78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sto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67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3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6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na fintec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19A5EB8-EFAB-C641-8A21-F7F7C89DD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4"/>
          <a:stretch/>
        </p:blipFill>
        <p:spPr>
          <a:xfrm rot="10800000" flipV="1">
            <a:off x="9188286" y="0"/>
            <a:ext cx="798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5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8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6B52C1-9BA3-4B94-994F-AFAB54ED2E0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b="1" i="0" baseline="0" err="1">
              <a:solidFill>
                <a:schemeClr val="bg1"/>
              </a:solidFill>
              <a:latin typeface="Open Sans" panose="020B0606030504020204" pitchFamily="34" charset="0"/>
              <a:ea typeface="+mj-ea"/>
              <a:cs typeface="+mj-cs"/>
              <a:sym typeface="Open Sans" panose="020B0606030504020204" pitchFamily="34" charset="0"/>
            </a:endParaRPr>
          </a:p>
        </p:txBody>
      </p:sp>
      <p:sp>
        <p:nvSpPr>
          <p:cNvPr id="6" name="doc id"/>
          <p:cNvSpPr>
            <a:spLocks noChangeArrowheads="1"/>
          </p:cNvSpPr>
          <p:nvPr/>
        </p:nvSpPr>
        <p:spPr bwMode="auto">
          <a:xfrm>
            <a:off x="10807936" y="114300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72" eaLnBrk="1"/>
            <a:endParaRPr lang="en-US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176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90">
          <p15:clr>
            <a:srgbClr val="F26B43"/>
          </p15:clr>
        </p15:guide>
        <p15:guide id="2" pos="101">
          <p15:clr>
            <a:srgbClr val="F26B43"/>
          </p15:clr>
        </p15:guide>
        <p15:guide id="3" orient="horz" pos="583">
          <p15:clr>
            <a:srgbClr val="F26B43"/>
          </p15:clr>
        </p15:guide>
        <p15:guide id="4" orient="horz" pos="3990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26" Type="http://schemas.openxmlformats.org/officeDocument/2006/relationships/tags" Target="../tags/tag10.xml"/><Relationship Id="rId3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5" Type="http://schemas.openxmlformats.org/officeDocument/2006/relationships/theme" Target="../theme/theme10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60.xml"/><Relationship Id="rId29" Type="http://schemas.openxmlformats.org/officeDocument/2006/relationships/oleObject" Target="../embeddings/oleObject17.bin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6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63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31" Type="http://schemas.openxmlformats.org/officeDocument/2006/relationships/image" Target="../media/image13.svg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162.xml"/><Relationship Id="rId27" Type="http://schemas.openxmlformats.org/officeDocument/2006/relationships/oleObject" Target="../embeddings/oleObject16.bin"/><Relationship Id="rId30" Type="http://schemas.openxmlformats.org/officeDocument/2006/relationships/image" Target="../media/image12.png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7.xml"/><Relationship Id="rId18" Type="http://schemas.openxmlformats.org/officeDocument/2006/relationships/slideLayout" Target="../slideLayouts/slideLayout182.xml"/><Relationship Id="rId26" Type="http://schemas.openxmlformats.org/officeDocument/2006/relationships/slideLayout" Target="../slideLayouts/slideLayout190.xml"/><Relationship Id="rId39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185.xml"/><Relationship Id="rId34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6.xml"/><Relationship Id="rId17" Type="http://schemas.openxmlformats.org/officeDocument/2006/relationships/slideLayout" Target="../slideLayouts/slideLayout181.xml"/><Relationship Id="rId25" Type="http://schemas.openxmlformats.org/officeDocument/2006/relationships/slideLayout" Target="../slideLayouts/slideLayout189.xml"/><Relationship Id="rId33" Type="http://schemas.openxmlformats.org/officeDocument/2006/relationships/slideLayout" Target="../slideLayouts/slideLayout197.xml"/><Relationship Id="rId38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80.xml"/><Relationship Id="rId20" Type="http://schemas.openxmlformats.org/officeDocument/2006/relationships/slideLayout" Target="../slideLayouts/slideLayout184.xml"/><Relationship Id="rId29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24" Type="http://schemas.openxmlformats.org/officeDocument/2006/relationships/slideLayout" Target="../slideLayouts/slideLayout188.xml"/><Relationship Id="rId32" Type="http://schemas.openxmlformats.org/officeDocument/2006/relationships/slideLayout" Target="../slideLayouts/slideLayout196.xml"/><Relationship Id="rId37" Type="http://schemas.openxmlformats.org/officeDocument/2006/relationships/slideLayout" Target="../slideLayouts/slideLayout201.xml"/><Relationship Id="rId40" Type="http://schemas.openxmlformats.org/officeDocument/2006/relationships/theme" Target="../theme/theme11.xml"/><Relationship Id="rId5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79.xml"/><Relationship Id="rId23" Type="http://schemas.openxmlformats.org/officeDocument/2006/relationships/slideLayout" Target="../slideLayouts/slideLayout187.xml"/><Relationship Id="rId28" Type="http://schemas.openxmlformats.org/officeDocument/2006/relationships/slideLayout" Target="../slideLayouts/slideLayout192.xml"/><Relationship Id="rId36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74.xml"/><Relationship Id="rId19" Type="http://schemas.openxmlformats.org/officeDocument/2006/relationships/slideLayout" Target="../slideLayouts/slideLayout183.xml"/><Relationship Id="rId31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8.xml"/><Relationship Id="rId22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191.xml"/><Relationship Id="rId30" Type="http://schemas.openxmlformats.org/officeDocument/2006/relationships/slideLayout" Target="../slideLayouts/slideLayout194.xml"/><Relationship Id="rId35" Type="http://schemas.openxmlformats.org/officeDocument/2006/relationships/slideLayout" Target="../slideLayouts/slideLayout199.xml"/><Relationship Id="rId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slideLayout" Target="../slideLayouts/slideLayout206.xml"/><Relationship Id="rId7" Type="http://schemas.openxmlformats.org/officeDocument/2006/relationships/tags" Target="../tags/tag13.xml"/><Relationship Id="rId2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204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7.xml"/><Relationship Id="rId9" Type="http://schemas.openxmlformats.org/officeDocument/2006/relationships/image" Target="../media/image15.emf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6.xml"/><Relationship Id="rId13" Type="http://schemas.openxmlformats.org/officeDocument/2006/relationships/theme" Target="../theme/theme13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0.xml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210.xml"/><Relationship Id="rId16" Type="http://schemas.openxmlformats.org/officeDocument/2006/relationships/image" Target="../media/image15.emf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13.xml"/><Relationship Id="rId15" Type="http://schemas.openxmlformats.org/officeDocument/2006/relationships/oleObject" Target="../embeddings/oleObject20.bin"/><Relationship Id="rId10" Type="http://schemas.openxmlformats.org/officeDocument/2006/relationships/slideLayout" Target="../slideLayouts/slideLayout218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Relationship Id="rId14" Type="http://schemas.openxmlformats.org/officeDocument/2006/relationships/tags" Target="../tags/tag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theme" Target="../theme/theme14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222.xml"/><Relationship Id="rId16" Type="http://schemas.openxmlformats.org/officeDocument/2006/relationships/image" Target="../media/image15.emf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5" Type="http://schemas.openxmlformats.org/officeDocument/2006/relationships/oleObject" Target="../embeddings/oleObject22.bin"/><Relationship Id="rId10" Type="http://schemas.openxmlformats.org/officeDocument/2006/relationships/slideLayout" Target="../slideLayouts/slideLayout230.xml"/><Relationship Id="rId19" Type="http://schemas.openxmlformats.org/officeDocument/2006/relationships/image" Target="../media/image13.svg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tags" Target="../tags/tag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38.xml"/><Relationship Id="rId9" Type="http://schemas.openxmlformats.org/officeDocument/2006/relationships/image" Target="../media/image13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oleObject" Target="../embeddings/oleObject3.bin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image" Target="../media/image3.svg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oleObject" Target="../embeddings/oleObject4.bin"/><Relationship Id="rId5" Type="http://schemas.openxmlformats.org/officeDocument/2006/relationships/slideLayout" Target="../slideLayouts/slideLayout6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92.xml"/><Relationship Id="rId34" Type="http://schemas.openxmlformats.org/officeDocument/2006/relationships/theme" Target="../theme/theme5.xml"/><Relationship Id="rId42" Type="http://schemas.openxmlformats.org/officeDocument/2006/relationships/image" Target="../media/image4.png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image" Target="../media/image15.emf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oleObject" Target="../embeddings/oleObject5.bin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tags" Target="../tags/tag1.xml"/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oleObject" Target="../embeddings/oleObject6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image" Target="../media/image15.emf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oleObject" Target="../embeddings/oleObject8.bin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image" Target="../media/image13.svg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theme" Target="../theme/theme6.xml"/><Relationship Id="rId28" Type="http://schemas.openxmlformats.org/officeDocument/2006/relationships/image" Target="../media/image12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oleObject" Target="../embeddings/oleObject9.bin"/><Relationship Id="rId30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tags" Target="../tags/tag7.xml"/><Relationship Id="rId7" Type="http://schemas.openxmlformats.org/officeDocument/2006/relationships/image" Target="../media/image1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7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0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oleObject" Target="../embeddings/oleObject13.bin"/><Relationship Id="rId5" Type="http://schemas.openxmlformats.org/officeDocument/2006/relationships/tags" Target="../tags/tag8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tags" Target="../tags/tag9.xml"/><Relationship Id="rId17" Type="http://schemas.openxmlformats.org/officeDocument/2006/relationships/image" Target="../media/image13.svg"/><Relationship Id="rId2" Type="http://schemas.openxmlformats.org/officeDocument/2006/relationships/slideLayout" Target="../slideLayouts/slideLayout13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135.xml"/><Relationship Id="rId15" Type="http://schemas.openxmlformats.org/officeDocument/2006/relationships/oleObject" Target="../embeddings/oleObject15.bin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image" Target="../media/image1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06D7734-158A-4884-B078-B86B8A5C9902}"/>
              </a:ext>
            </a:extLst>
          </p:cNvPr>
          <p:cNvSpPr txBox="1">
            <a:spLocks/>
          </p:cNvSpPr>
          <p:nvPr userDrawn="1"/>
        </p:nvSpPr>
        <p:spPr>
          <a:xfrm>
            <a:off x="720905" y="6222475"/>
            <a:ext cx="458329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rgbClr val="FFFFFF"/>
                </a:solidFill>
              </a:rPr>
              <a:t>Page </a:t>
            </a:r>
            <a:fld id="{9E3AD9E9-9E6B-49EF-9B50-990BB80796C8}" type="slidenum">
              <a:rPr lang="it-IT" sz="500" smtClean="0">
                <a:solidFill>
                  <a:srgbClr val="FFFFFF"/>
                </a:solidFill>
              </a:rPr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it-IT" sz="500">
                <a:solidFill>
                  <a:srgbClr val="FFFFFF"/>
                </a:solidFill>
              </a:rPr>
              <a:t> / </a:t>
            </a:r>
            <a:r>
              <a:rPr lang="it-IT" sz="500">
                <a:solidFill>
                  <a:schemeClr val="tx2"/>
                </a:solidFill>
              </a:rPr>
              <a:t>48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3AC5023-D30B-4917-88A3-04A707C607E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8575268"/>
              </p:ext>
            </p:extLst>
          </p:nvPr>
        </p:nvGraphicFramePr>
        <p:xfrm>
          <a:off x="2032000" y="719667"/>
          <a:ext cx="8128000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36" imgW="0" imgH="0" progId="Paint.Picture">
                  <p:embed/>
                </p:oleObj>
              </mc:Choice>
              <mc:Fallback>
                <p:oleObj name="Immagine bitmap" r:id="rId36" imgW="0" imgH="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3AC5023-D30B-4917-88A3-04A707C607E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667"/>
                        <a:ext cx="8128000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DEE4106-467B-4CCC-A9C1-D6554743A413}"/>
              </a:ext>
            </a:extLst>
          </p:cNvPr>
          <p:cNvSpPr txBox="1">
            <a:spLocks/>
          </p:cNvSpPr>
          <p:nvPr userDrawn="1"/>
        </p:nvSpPr>
        <p:spPr>
          <a:xfrm>
            <a:off x="1179234" y="6222474"/>
            <a:ext cx="1892651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rgbClr val="FFFFFF"/>
                </a:solidFill>
              </a:rPr>
              <a:t>/</a:t>
            </a:r>
            <a:r>
              <a:rPr lang="it-IT" sz="500">
                <a:solidFill>
                  <a:srgbClr val="FFFFFF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rgbClr val="FFFFFF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Group Technology </a:t>
            </a:r>
            <a:r>
              <a:rPr lang="it-IT" sz="500">
                <a:solidFill>
                  <a:srgbClr val="FFFFFF"/>
                </a:solidFill>
              </a:rPr>
              <a:t>/</a:t>
            </a:r>
            <a:r>
              <a:rPr lang="it-IT" sz="500">
                <a:solidFill>
                  <a:srgbClr val="FFFFFF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25 January</a:t>
            </a:r>
            <a:r>
              <a:rPr lang="it-IT" sz="500">
                <a:solidFill>
                  <a:srgbClr val="FFFFFF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2E871-F593-442B-93E7-D06B6A009ACE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7" y="6381559"/>
            <a:ext cx="379435" cy="3002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5C01B7-B5BD-4770-86C3-B76ADFEC611A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77979" y="6381559"/>
            <a:ext cx="379413" cy="30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1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0" indent="0" algn="l" defTabSz="914492" rtl="0" eaLnBrk="1" latinLnBrk="0" hangingPunct="1">
        <a:lnSpc>
          <a:spcPts val="1600"/>
        </a:lnSpc>
        <a:spcBef>
          <a:spcPts val="0"/>
        </a:spcBef>
        <a:buSzPct val="120000"/>
        <a:buFont typeface="Arial" panose="020B0604020202020204" pitchFamily="34" charset="0"/>
        <a:buNone/>
        <a:defRPr sz="1200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 typeface="Arial" panose="020B0604020202020204" pitchFamily="34" charset="0"/>
        <a:buNone/>
        <a:defRPr sz="900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 typeface="Arial" panose="020B0604020202020204" pitchFamily="34" charset="0"/>
        <a:buNone/>
        <a:defRPr sz="900" b="1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0" indent="-192010" algn="l" defTabSz="914492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20000"/>
        <a:buFontTx/>
        <a:buBlip>
          <a:blip r:embed="rId40"/>
        </a:buBlip>
        <a:defRPr sz="900" b="1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0" indent="-192010" algn="l" defTabSz="914492" rtl="0" eaLnBrk="1" latinLnBrk="0" hangingPunct="1">
        <a:lnSpc>
          <a:spcPts val="1533"/>
        </a:lnSpc>
        <a:spcBef>
          <a:spcPts val="0"/>
        </a:spcBef>
        <a:buSzPct val="120000"/>
        <a:buFontTx/>
        <a:buBlip>
          <a:blip r:embed="rId40"/>
        </a:buBlip>
        <a:defRPr sz="900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0" indent="-192010" algn="l" defTabSz="914492" rtl="0" eaLnBrk="1" latinLnBrk="0" hangingPunct="1">
        <a:lnSpc>
          <a:spcPts val="1600"/>
        </a:lnSpc>
        <a:spcBef>
          <a:spcPts val="0"/>
        </a:spcBef>
        <a:buSzPct val="120000"/>
        <a:buFontTx/>
        <a:buBlip>
          <a:blip r:embed="rId4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92" rtl="0" eaLnBrk="1" latinLnBrk="0" hangingPunct="1">
        <a:lnSpc>
          <a:spcPts val="1600"/>
        </a:lnSpc>
        <a:spcBef>
          <a:spcPts val="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40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40"/>
        </a:buBlip>
        <a:defRPr sz="9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D5D9D9C-F75E-4467-862D-C76F7997A8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913479892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353" imgH="353" progId="TCLayout.ActiveDocument.1">
                  <p:embed/>
                </p:oleObj>
              </mc:Choice>
              <mc:Fallback>
                <p:oleObj name="think-cell Slide" r:id="rId27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D5D9D9C-F75E-4467-862D-C76F7997A8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3AC5023-D30B-4917-88A3-04A707C607E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94036939"/>
              </p:ext>
            </p:extLst>
          </p:nvPr>
        </p:nvGraphicFramePr>
        <p:xfrm>
          <a:off x="2032000" y="719667"/>
          <a:ext cx="8128000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29" imgW="0" imgH="0" progId="Paint.Picture">
                  <p:embed/>
                </p:oleObj>
              </mc:Choice>
              <mc:Fallback>
                <p:oleObj name="Immagine bitmap" r:id="rId29" imgW="0" imgH="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3AC5023-D30B-4917-88A3-04A707C607E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667"/>
                        <a:ext cx="8128000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775C6FCD-A883-46AB-A379-6DFAD3661863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8191" y="6381602"/>
            <a:ext cx="379200" cy="3011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9FD22-91F7-4A8C-A348-1F084664F49F}"/>
              </a:ext>
            </a:extLst>
          </p:cNvPr>
          <p:cNvSpPr txBox="1">
            <a:spLocks/>
          </p:cNvSpPr>
          <p:nvPr userDrawn="1"/>
        </p:nvSpPr>
        <p:spPr>
          <a:xfrm>
            <a:off x="720906" y="6222477"/>
            <a:ext cx="458329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Page </a:t>
            </a:r>
            <a:fld id="{9E3AD9E9-9E6B-49EF-9B50-990BB80796C8}" type="slidenum">
              <a:rPr lang="it-IT" sz="500" smtClean="0">
                <a:solidFill>
                  <a:schemeClr val="tx1"/>
                </a:solidFill>
              </a:rPr>
              <a:pPr marL="0" marR="0" lvl="0" indent="0" algn="l" defTabSz="91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it-IT" sz="500">
                <a:solidFill>
                  <a:schemeClr val="tx1"/>
                </a:solidFill>
              </a:rPr>
              <a:t> </a:t>
            </a:r>
            <a:endParaRPr lang="it-IT" sz="500">
              <a:solidFill>
                <a:schemeClr val="bg2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80F01D7-7103-49F7-B9C9-F19C31ED4784}"/>
              </a:ext>
            </a:extLst>
          </p:cNvPr>
          <p:cNvSpPr txBox="1">
            <a:spLocks/>
          </p:cNvSpPr>
          <p:nvPr userDrawn="1"/>
        </p:nvSpPr>
        <p:spPr>
          <a:xfrm>
            <a:off x="1179235" y="6222477"/>
            <a:ext cx="1892651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Confidential     </a:t>
            </a: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</a:t>
            </a:r>
            <a:endParaRPr lang="it-IT" sz="500">
              <a:solidFill>
                <a:schemeClr val="tx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86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831" r:id="rId22"/>
    <p:sldLayoutId id="2147483832" r:id="rId23"/>
    <p:sldLayoutId id="2147483833" r:id="rId24"/>
  </p:sldLayoutIdLst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0" indent="0" algn="l" defTabSz="914492" rtl="0" eaLnBrk="1" latinLnBrk="0" hangingPunct="1">
        <a:lnSpc>
          <a:spcPts val="1600"/>
        </a:lnSpc>
        <a:spcBef>
          <a:spcPts val="0"/>
        </a:spcBef>
        <a:buSzPct val="120000"/>
        <a:buFontTx/>
        <a:buNone/>
        <a:defRPr sz="12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0" indent="-192010" algn="l" defTabSz="914492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20000"/>
        <a:buFontTx/>
        <a:buBlip>
          <a:blip r:embed="rId32"/>
        </a:buBlip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0" indent="-192010" algn="l" defTabSz="914492" rtl="0" eaLnBrk="1" latinLnBrk="0" hangingPunct="1">
        <a:lnSpc>
          <a:spcPts val="1533"/>
        </a:lnSpc>
        <a:spcBef>
          <a:spcPts val="0"/>
        </a:spcBef>
        <a:buSzPct val="120000"/>
        <a:buFontTx/>
        <a:buBlip>
          <a:blip r:embed="rId32"/>
        </a:buBlip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0" indent="-192010" algn="l" defTabSz="914492" rtl="0" eaLnBrk="1" latinLnBrk="0" hangingPunct="1">
        <a:lnSpc>
          <a:spcPts val="1600"/>
        </a:lnSpc>
        <a:spcBef>
          <a:spcPts val="0"/>
        </a:spcBef>
        <a:buSzPct val="120000"/>
        <a:buFontTx/>
        <a:buBlip>
          <a:blip r:embed="rId32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92" rtl="0" eaLnBrk="1" latinLnBrk="0" hangingPunct="1">
        <a:lnSpc>
          <a:spcPts val="16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32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32"/>
        </a:buBlip>
        <a:defRPr sz="9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784351"/>
            <a:ext cx="11181600" cy="4421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  <a:p>
            <a:pPr lvl="5"/>
            <a:r>
              <a:rPr lang="da-DK"/>
              <a:t>6</a:t>
            </a:r>
          </a:p>
          <a:p>
            <a:pPr lvl="6"/>
            <a:r>
              <a:rPr lang="da-DK"/>
              <a:t>7</a:t>
            </a:r>
          </a:p>
          <a:p>
            <a:pPr lvl="7"/>
            <a:r>
              <a:rPr lang="da-DK"/>
              <a:t>8</a:t>
            </a:r>
          </a:p>
          <a:p>
            <a:pPr lvl="8"/>
            <a:r>
              <a:rPr lang="da-DK"/>
              <a:t>9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09905" y="6481931"/>
            <a:ext cx="169731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F27D63C-B5FC-4E85-B809-2DDC987424B7}" type="datetime1">
              <a:rPr lang="en-GB" smtClean="0">
                <a:solidFill>
                  <a:srgbClr val="1E1E1E"/>
                </a:solidFill>
              </a:rPr>
              <a:pPr/>
              <a:t>10/04/2024</a:t>
            </a:fld>
            <a:endParaRPr lang="en-US">
              <a:solidFill>
                <a:srgbClr val="1E1E1E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65249" y="6474115"/>
            <a:ext cx="3117969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83210" y="472778"/>
            <a:ext cx="11222807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Headline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18638" y="6474115"/>
            <a:ext cx="629491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 </a:t>
            </a:r>
            <a:fld id="{302605B7-3F1A-4572-9C17-ADEEF2829AFB}" type="slidenum">
              <a:rPr lang="en-GB" smtClean="0">
                <a:solidFill>
                  <a:srgbClr val="1E1E1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pPr/>
              <a:t>‹#›</a:t>
            </a:fld>
            <a:endParaRPr lang="en-GB">
              <a:solidFill>
                <a:srgbClr val="1E1E1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Saxo Bank"/>
          <p:cNvSpPr/>
          <p:nvPr/>
        </p:nvSpPr>
        <p:spPr>
          <a:xfrm>
            <a:off x="5735960" y="6474115"/>
            <a:ext cx="72008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914446"/>
            <a:r>
              <a:rPr lang="en-US" sz="800" b="1" noProof="1">
                <a:solidFill>
                  <a:srgbClr val="1E1E1E"/>
                </a:solidFill>
                <a:latin typeface="Segoe UI" panose="020B0502040204020203" pitchFamily="34" charset="0"/>
                <a:ea typeface="Open Sans Light" panose="020B0604020202020204" charset="0"/>
                <a:cs typeface="Segoe UI Light" panose="020B0502040204020203" pitchFamily="34" charset="0"/>
              </a:rPr>
              <a:t>Saxo Group</a:t>
            </a:r>
          </a:p>
        </p:txBody>
      </p:sp>
    </p:spTree>
    <p:extLst>
      <p:ext uri="{BB962C8B-B14F-4D97-AF65-F5344CB8AC3E}">
        <p14:creationId xmlns:p14="http://schemas.microsoft.com/office/powerpoint/2010/main" val="270447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  <p:sldLayoutId id="2147483872" r:id="rId38"/>
    <p:sldLayoutId id="2147483873" r:id="rId39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Open Sans" panose="020B0606030504020204" pitchFamily="34" charset="0"/>
        <a:buChar char="​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230412" indent="-230412" algn="l" defTabSz="914446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446422" indent="-216011" algn="l" defTabSz="914446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648032" indent="-201610" algn="l" defTabSz="914446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648032" indent="-201610" algn="l" defTabSz="914446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648032" indent="-201610" algn="l" defTabSz="914446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6pPr>
      <a:lvl7pPr marL="648032" indent="-201610" algn="l" defTabSz="914446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7pPr>
      <a:lvl8pPr marL="648032" indent="-201610" algn="l" defTabSz="914446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8pPr>
      <a:lvl9pPr marL="648032" indent="-201610" algn="l" defTabSz="914446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59">
          <p15:clr>
            <a:srgbClr val="F26B43"/>
          </p15:clr>
        </p15:guide>
        <p15:guide id="2" pos="70">
          <p15:clr>
            <a:srgbClr val="F26B43"/>
          </p15:clr>
        </p15:guide>
        <p15:guide id="3" pos="7610">
          <p15:clr>
            <a:srgbClr val="F26B43"/>
          </p15:clr>
        </p15:guide>
        <p15:guide id="4" orient="horz" pos="3896">
          <p15:clr>
            <a:srgbClr val="F26B43"/>
          </p15:clr>
        </p15:guide>
        <p15:guide id="5" orient="horz" pos="6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51944AA-A9ED-4721-B503-29E9B6DD05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196183411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53" imgH="353" progId="TCLayout.ActiveDocument.1">
                  <p:embed/>
                </p:oleObj>
              </mc:Choice>
              <mc:Fallback>
                <p:oleObj name="think-cell Slide" r:id="rId8" imgW="353" imgH="35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51944AA-A9ED-4721-B503-29E9B6DD0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4" y="1784351"/>
            <a:ext cx="11181600" cy="4421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  <a:p>
            <a:pPr lvl="5"/>
            <a:r>
              <a:rPr lang="da-DK"/>
              <a:t>6</a:t>
            </a:r>
          </a:p>
          <a:p>
            <a:pPr lvl="6"/>
            <a:r>
              <a:rPr lang="da-DK"/>
              <a:t>7</a:t>
            </a:r>
          </a:p>
          <a:p>
            <a:pPr lvl="7"/>
            <a:r>
              <a:rPr lang="da-DK"/>
              <a:t>8</a:t>
            </a:r>
          </a:p>
          <a:p>
            <a:pPr lvl="8"/>
            <a:r>
              <a:rPr lang="da-DK"/>
              <a:t>9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09905" y="6481931"/>
            <a:ext cx="169731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765C503-2F77-4526-B7FF-09160BB260AE}" type="datetime1">
              <a:rPr lang="en-GB" smtClean="0"/>
              <a:t>10/04/2024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65253" y="6474115"/>
            <a:ext cx="3117969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83211" y="472779"/>
            <a:ext cx="11222808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Headline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18640" y="6474115"/>
            <a:ext cx="629491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/>
              <a:t>Page </a:t>
            </a:r>
            <a:fld id="{302605B7-3F1A-4572-9C17-ADEEF2829AF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Saxo Bank"/>
          <p:cNvSpPr/>
          <p:nvPr/>
        </p:nvSpPr>
        <p:spPr>
          <a:xfrm>
            <a:off x="5807969" y="6474115"/>
            <a:ext cx="576064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700" b="1">
                <a:solidFill>
                  <a:schemeClr val="tx1"/>
                </a:solidFill>
                <a:latin typeface="+mj-lt"/>
                <a:ea typeface="Open Sans Light" panose="020B0604020202020204" charset="0"/>
                <a:cs typeface="Open Sans Light" panose="020B0604020202020204" charset="0"/>
              </a:rPr>
              <a:t>Saxo Bank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8374" y="6767563"/>
            <a:ext cx="168388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500" noProof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INTERNAL</a:t>
            </a:r>
            <a:r>
              <a:rPr lang="en-GB" sz="500" baseline="0" noProof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USE ONLY</a:t>
            </a:r>
            <a:endParaRPr lang="en-GB" sz="500" noProof="0">
              <a:solidFill>
                <a:schemeClr val="accent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0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907" r:id="rId4"/>
    <p:sldLayoutId id="2147483908" r:id="rId5"/>
  </p:sldLayoutIdLst>
  <p:hf hdr="0" dt="0"/>
  <p:txStyles>
    <p:titleStyle>
      <a:lvl1pPr algn="l" defTabSz="810474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10474" rtl="0" eaLnBrk="1" latinLnBrk="0" hangingPunct="1">
        <a:lnSpc>
          <a:spcPct val="90000"/>
        </a:lnSpc>
        <a:spcBef>
          <a:spcPts val="886"/>
        </a:spcBef>
        <a:buClr>
          <a:schemeClr val="tx1"/>
        </a:buClr>
        <a:buFont typeface="Open Sans" panose="020B0606030504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04214" indent="-204214" algn="l" defTabSz="810474" rtl="0" eaLnBrk="1" latinLnBrk="0" hangingPunct="1">
        <a:lnSpc>
          <a:spcPct val="90000"/>
        </a:lnSpc>
        <a:spcBef>
          <a:spcPts val="88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95664" indent="-191451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236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474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5710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946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6183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1420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6657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893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59">
          <p15:clr>
            <a:srgbClr val="F26B43"/>
          </p15:clr>
        </p15:guide>
        <p15:guide id="2" pos="70">
          <p15:clr>
            <a:srgbClr val="F26B43"/>
          </p15:clr>
        </p15:guide>
        <p15:guide id="3" pos="7610">
          <p15:clr>
            <a:srgbClr val="F26B43"/>
          </p15:clr>
        </p15:guide>
        <p15:guide id="4" orient="horz" pos="3896">
          <p15:clr>
            <a:srgbClr val="F26B43"/>
          </p15:clr>
        </p15:guide>
        <p15:guide id="5" orient="horz" pos="6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A8706A6-47AE-402C-B4A8-D91FEBAC3E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06175121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53" imgH="353" progId="TCLayout.ActiveDocument.1">
                  <p:embed/>
                </p:oleObj>
              </mc:Choice>
              <mc:Fallback>
                <p:oleObj name="think-cell Slide" r:id="rId1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A8706A6-47AE-402C-B4A8-D91FEBAC3E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3AC5023-D30B-4917-88A3-04A707C607E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404674176"/>
              </p:ext>
            </p:extLst>
          </p:nvPr>
        </p:nvGraphicFramePr>
        <p:xfrm>
          <a:off x="2032000" y="719668"/>
          <a:ext cx="8128000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17" imgW="0" imgH="0" progId="Paint.Picture">
                  <p:embed/>
                </p:oleObj>
              </mc:Choice>
              <mc:Fallback>
                <p:oleObj name="Immagine bitmap" r:id="rId17" imgW="0" imgH="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3AC5023-D30B-4917-88A3-04A707C607E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668"/>
                        <a:ext cx="8128000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775C6FCD-A883-46AB-A379-6DFAD366186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8191" y="6381603"/>
            <a:ext cx="379200" cy="301129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5EAB17E-C3F0-4134-ADA4-5BADC0B4673C}"/>
              </a:ext>
            </a:extLst>
          </p:cNvPr>
          <p:cNvSpPr txBox="1">
            <a:spLocks/>
          </p:cNvSpPr>
          <p:nvPr userDrawn="1"/>
        </p:nvSpPr>
        <p:spPr>
          <a:xfrm>
            <a:off x="720906" y="6222477"/>
            <a:ext cx="458329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Page </a:t>
            </a:r>
            <a:fld id="{9E3AD9E9-9E6B-49EF-9B50-990BB80796C8}" type="slidenum">
              <a:rPr lang="it-IT" sz="500" smtClean="0">
                <a:solidFill>
                  <a:schemeClr val="tx1"/>
                </a:solidFill>
              </a:rPr>
              <a:pPr marL="0" marR="0" lvl="0" indent="0" algn="l" defTabSz="91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it-IT" sz="500">
                <a:solidFill>
                  <a:schemeClr val="tx1"/>
                </a:solidFill>
              </a:rPr>
              <a:t> /</a:t>
            </a:r>
            <a:r>
              <a:rPr lang="it-IT" sz="500">
                <a:solidFill>
                  <a:schemeClr val="bg1"/>
                </a:solidFill>
              </a:rPr>
              <a:t> </a:t>
            </a:r>
            <a:r>
              <a:rPr lang="it-IT" sz="500">
                <a:solidFill>
                  <a:schemeClr val="bg2"/>
                </a:solidFill>
              </a:rPr>
              <a:t>29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8BEEB53-E127-4A8A-BF94-D7C7584A795B}"/>
              </a:ext>
            </a:extLst>
          </p:cNvPr>
          <p:cNvSpPr txBox="1">
            <a:spLocks/>
          </p:cNvSpPr>
          <p:nvPr userDrawn="1"/>
        </p:nvSpPr>
        <p:spPr>
          <a:xfrm>
            <a:off x="1179234" y="6222477"/>
            <a:ext cx="2469176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Saxo Bank 3.0: The Way We Work </a:t>
            </a: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November 2020</a:t>
            </a:r>
          </a:p>
        </p:txBody>
      </p:sp>
    </p:spTree>
    <p:extLst>
      <p:ext uri="{BB962C8B-B14F-4D97-AF65-F5344CB8AC3E}">
        <p14:creationId xmlns:p14="http://schemas.microsoft.com/office/powerpoint/2010/main" val="300681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909" r:id="rId11"/>
    <p:sldLayoutId id="2147483910" r:id="rId12"/>
  </p:sldLayoutIdLst>
  <p:txStyles>
    <p:titleStyle>
      <a:lvl1pPr algn="l" defTabSz="914538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0" indent="0" algn="l" defTabSz="914538" rtl="0" eaLnBrk="1" latinLnBrk="0" hangingPunct="1">
        <a:lnSpc>
          <a:spcPts val="1600"/>
        </a:lnSpc>
        <a:spcBef>
          <a:spcPts val="0"/>
        </a:spcBef>
        <a:buSzPct val="120000"/>
        <a:buFontTx/>
        <a:buNone/>
        <a:defRPr sz="12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0" indent="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0" indent="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0" indent="-192020" algn="l" defTabSz="914538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20000"/>
        <a:buFontTx/>
        <a:buBlip>
          <a:blip r:embed="rId20"/>
        </a:buBlip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0" indent="-192020" algn="l" defTabSz="914538" rtl="0" eaLnBrk="1" latinLnBrk="0" hangingPunct="1">
        <a:lnSpc>
          <a:spcPts val="1533"/>
        </a:lnSpc>
        <a:spcBef>
          <a:spcPts val="0"/>
        </a:spcBef>
        <a:buSzPct val="120000"/>
        <a:buFontTx/>
        <a:buBlip>
          <a:blip r:embed="rId20"/>
        </a:buBlip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0" indent="-192020" algn="l" defTabSz="914538" rtl="0" eaLnBrk="1" latinLnBrk="0" hangingPunct="1">
        <a:lnSpc>
          <a:spcPts val="1600"/>
        </a:lnSpc>
        <a:spcBef>
          <a:spcPts val="0"/>
        </a:spcBef>
        <a:buSzPct val="120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538" rtl="0" eaLnBrk="1" latinLnBrk="0" hangingPunct="1">
        <a:lnSpc>
          <a:spcPts val="16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-19202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20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-19202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20"/>
        </a:buBlip>
        <a:defRPr sz="9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9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38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07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75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42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613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80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49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F5EB1F9-0D5C-479C-9178-72367F940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13023479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53" imgH="353" progId="TCLayout.ActiveDocument.1">
                  <p:embed/>
                </p:oleObj>
              </mc:Choice>
              <mc:Fallback>
                <p:oleObj name="think-cell Slide" r:id="rId1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F5EB1F9-0D5C-479C-9178-72367F940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3AC5023-D30B-4917-88A3-04A707C607E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3963424"/>
              </p:ext>
            </p:extLst>
          </p:nvPr>
        </p:nvGraphicFramePr>
        <p:xfrm>
          <a:off x="2032000" y="719668"/>
          <a:ext cx="8128000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17" imgW="0" imgH="0" progId="Paint.Picture">
                  <p:embed/>
                </p:oleObj>
              </mc:Choice>
              <mc:Fallback>
                <p:oleObj name="Immagine bitmap" r:id="rId17" imgW="0" imgH="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3AC5023-D30B-4917-88A3-04A707C607E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668"/>
                        <a:ext cx="8128000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775C6FCD-A883-46AB-A379-6DFAD366186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8191" y="6381603"/>
            <a:ext cx="379200" cy="301129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5EAB17E-C3F0-4134-ADA4-5BADC0B4673C}"/>
              </a:ext>
            </a:extLst>
          </p:cNvPr>
          <p:cNvSpPr txBox="1">
            <a:spLocks/>
          </p:cNvSpPr>
          <p:nvPr userDrawn="1"/>
        </p:nvSpPr>
        <p:spPr>
          <a:xfrm>
            <a:off x="720906" y="6222477"/>
            <a:ext cx="458329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Page </a:t>
            </a:r>
            <a:fld id="{9E3AD9E9-9E6B-49EF-9B50-990BB80796C8}" type="slidenum">
              <a:rPr lang="it-IT" sz="500" smtClean="0">
                <a:solidFill>
                  <a:schemeClr val="tx1"/>
                </a:solidFill>
              </a:rPr>
              <a:pPr marL="0" marR="0" lvl="0" indent="0" algn="l" defTabSz="91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it-IT" sz="500">
                <a:solidFill>
                  <a:schemeClr val="tx1"/>
                </a:solidFill>
              </a:rPr>
              <a:t> /</a:t>
            </a:r>
            <a:r>
              <a:rPr lang="it-IT" sz="500">
                <a:solidFill>
                  <a:schemeClr val="bg1"/>
                </a:solidFill>
              </a:rPr>
              <a:t> </a:t>
            </a:r>
            <a:r>
              <a:rPr lang="it-IT" sz="500">
                <a:solidFill>
                  <a:schemeClr val="bg2"/>
                </a:solidFill>
              </a:rPr>
              <a:t>29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8BEEB53-E127-4A8A-BF94-D7C7584A795B}"/>
              </a:ext>
            </a:extLst>
          </p:cNvPr>
          <p:cNvSpPr txBox="1">
            <a:spLocks/>
          </p:cNvSpPr>
          <p:nvPr userDrawn="1"/>
        </p:nvSpPr>
        <p:spPr>
          <a:xfrm>
            <a:off x="1179234" y="6222477"/>
            <a:ext cx="2469176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Saxo Bank 3.0: The Way We Work </a:t>
            </a: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November 2020</a:t>
            </a:r>
          </a:p>
        </p:txBody>
      </p:sp>
    </p:spTree>
    <p:extLst>
      <p:ext uri="{BB962C8B-B14F-4D97-AF65-F5344CB8AC3E}">
        <p14:creationId xmlns:p14="http://schemas.microsoft.com/office/powerpoint/2010/main" val="204883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11" r:id="rId11"/>
    <p:sldLayoutId id="2147483912" r:id="rId12"/>
  </p:sldLayoutIdLst>
  <p:txStyles>
    <p:titleStyle>
      <a:lvl1pPr algn="l" defTabSz="914538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0" indent="0" algn="l" defTabSz="914538" rtl="0" eaLnBrk="1" latinLnBrk="0" hangingPunct="1">
        <a:lnSpc>
          <a:spcPts val="1600"/>
        </a:lnSpc>
        <a:spcBef>
          <a:spcPts val="0"/>
        </a:spcBef>
        <a:buSzPct val="120000"/>
        <a:buFontTx/>
        <a:buNone/>
        <a:defRPr sz="12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0" indent="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0" indent="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0" indent="-192020" algn="l" defTabSz="914538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20000"/>
        <a:buFontTx/>
        <a:buBlip>
          <a:blip r:embed="rId20"/>
        </a:buBlip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0" indent="-192020" algn="l" defTabSz="914538" rtl="0" eaLnBrk="1" latinLnBrk="0" hangingPunct="1">
        <a:lnSpc>
          <a:spcPts val="1533"/>
        </a:lnSpc>
        <a:spcBef>
          <a:spcPts val="0"/>
        </a:spcBef>
        <a:buSzPct val="120000"/>
        <a:buFontTx/>
        <a:buBlip>
          <a:blip r:embed="rId20"/>
        </a:buBlip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0" indent="-192020" algn="l" defTabSz="914538" rtl="0" eaLnBrk="1" latinLnBrk="0" hangingPunct="1">
        <a:lnSpc>
          <a:spcPts val="1600"/>
        </a:lnSpc>
        <a:spcBef>
          <a:spcPts val="0"/>
        </a:spcBef>
        <a:buSzPct val="120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538" rtl="0" eaLnBrk="1" latinLnBrk="0" hangingPunct="1">
        <a:lnSpc>
          <a:spcPts val="16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-19202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20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-19202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20"/>
        </a:buBlip>
        <a:defRPr sz="9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9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38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07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75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42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613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80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49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3AC5023-D30B-4917-88A3-04A707C607EB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032000" y="719667"/>
          <a:ext cx="8128000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7" imgW="0" imgH="0" progId="Paint.Picture">
                  <p:embed/>
                </p:oleObj>
              </mc:Choice>
              <mc:Fallback>
                <p:oleObj name="Immagine bitmap" r:id="rId7" imgW="0" imgH="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3AC5023-D30B-4917-88A3-04A707C607E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667"/>
                        <a:ext cx="8128000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775C6FCD-A883-46AB-A379-6DFAD36618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191" y="6381602"/>
            <a:ext cx="379200" cy="301129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5EAB17E-C3F0-4134-ADA4-5BADC0B4673C}"/>
              </a:ext>
            </a:extLst>
          </p:cNvPr>
          <p:cNvSpPr txBox="1">
            <a:spLocks/>
          </p:cNvSpPr>
          <p:nvPr userDrawn="1"/>
        </p:nvSpPr>
        <p:spPr>
          <a:xfrm>
            <a:off x="720905" y="6222476"/>
            <a:ext cx="458329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Page </a:t>
            </a:r>
            <a:fld id="{9E3AD9E9-9E6B-49EF-9B50-990BB80796C8}" type="slidenum">
              <a:rPr lang="it-IT" sz="500" smtClean="0">
                <a:solidFill>
                  <a:schemeClr val="tx1"/>
                </a:solidFill>
              </a:rPr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it-IT" sz="500">
                <a:solidFill>
                  <a:schemeClr val="tx1"/>
                </a:solidFill>
              </a:rPr>
              <a:t> /</a:t>
            </a:r>
            <a:r>
              <a:rPr lang="it-IT" sz="500">
                <a:solidFill>
                  <a:schemeClr val="bg2"/>
                </a:solidFill>
              </a:rPr>
              <a:t>48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8BEEB53-E127-4A8A-BF94-D7C7584A795B}"/>
              </a:ext>
            </a:extLst>
          </p:cNvPr>
          <p:cNvSpPr txBox="1">
            <a:spLocks/>
          </p:cNvSpPr>
          <p:nvPr userDrawn="1"/>
        </p:nvSpPr>
        <p:spPr>
          <a:xfrm>
            <a:off x="1179234" y="6222476"/>
            <a:ext cx="1892651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Group Technology     </a:t>
            </a: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25 January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76710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904" r:id="rId3"/>
    <p:sldLayoutId id="2147483905" r:id="rId4"/>
    <p:sldLayoutId id="2147483906" r:id="rId5"/>
  </p:sldLayoutIdLst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0" indent="0" algn="l" defTabSz="914492" rtl="0" eaLnBrk="1" latinLnBrk="0" hangingPunct="1">
        <a:lnSpc>
          <a:spcPts val="1600"/>
        </a:lnSpc>
        <a:spcBef>
          <a:spcPts val="0"/>
        </a:spcBef>
        <a:buSzPct val="120000"/>
        <a:buFontTx/>
        <a:buNone/>
        <a:defRPr sz="12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0" indent="-192010" algn="l" defTabSz="914492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20000"/>
        <a:buFontTx/>
        <a:buBlip>
          <a:blip r:embed="rId10"/>
        </a:buBlip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0" indent="-192010" algn="l" defTabSz="914492" rtl="0" eaLnBrk="1" latinLnBrk="0" hangingPunct="1">
        <a:lnSpc>
          <a:spcPts val="1533"/>
        </a:lnSpc>
        <a:spcBef>
          <a:spcPts val="0"/>
        </a:spcBef>
        <a:buSzPct val="120000"/>
        <a:buFontTx/>
        <a:buBlip>
          <a:blip r:embed="rId10"/>
        </a:buBlip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0" indent="-192010" algn="l" defTabSz="914492" rtl="0" eaLnBrk="1" latinLnBrk="0" hangingPunct="1">
        <a:lnSpc>
          <a:spcPts val="1600"/>
        </a:lnSpc>
        <a:spcBef>
          <a:spcPts val="0"/>
        </a:spcBef>
        <a:buSzPct val="120000"/>
        <a:buFontTx/>
        <a:buBlip>
          <a:blip r:embed="rId1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92" rtl="0" eaLnBrk="1" latinLnBrk="0" hangingPunct="1">
        <a:lnSpc>
          <a:spcPts val="16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10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10"/>
        </a:buBlip>
        <a:defRPr sz="9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06D7734-158A-4884-B078-B86B8A5C9902}"/>
              </a:ext>
            </a:extLst>
          </p:cNvPr>
          <p:cNvSpPr txBox="1">
            <a:spLocks/>
          </p:cNvSpPr>
          <p:nvPr userDrawn="1"/>
        </p:nvSpPr>
        <p:spPr>
          <a:xfrm>
            <a:off x="720905" y="6222475"/>
            <a:ext cx="458329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rgbClr val="FFFFFF"/>
                </a:solidFill>
              </a:rPr>
              <a:t>Page </a:t>
            </a:r>
            <a:fld id="{9E3AD9E9-9E6B-49EF-9B50-990BB80796C8}" type="slidenum">
              <a:rPr lang="it-IT" sz="500" smtClean="0">
                <a:solidFill>
                  <a:srgbClr val="FFFFFF"/>
                </a:solidFill>
              </a:rPr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it-IT" sz="500">
                <a:solidFill>
                  <a:srgbClr val="FFFFFF"/>
                </a:solidFill>
              </a:rPr>
              <a:t> / </a:t>
            </a:r>
            <a:r>
              <a:rPr lang="it-IT" sz="500">
                <a:solidFill>
                  <a:schemeClr val="tx2"/>
                </a:solidFill>
              </a:rPr>
              <a:t>29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3AC5023-D30B-4917-88A3-04A707C607E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422847210"/>
              </p:ext>
            </p:extLst>
          </p:nvPr>
        </p:nvGraphicFramePr>
        <p:xfrm>
          <a:off x="2032000" y="719667"/>
          <a:ext cx="8128000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25" imgW="0" imgH="0" progId="Paint.Picture">
                  <p:embed/>
                </p:oleObj>
              </mc:Choice>
              <mc:Fallback>
                <p:oleObj name="Immagine bitmap" r:id="rId25" imgW="0" imgH="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3AC5023-D30B-4917-88A3-04A707C607E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667"/>
                        <a:ext cx="8128000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DEE4106-467B-4CCC-A9C1-D6554743A413}"/>
              </a:ext>
            </a:extLst>
          </p:cNvPr>
          <p:cNvSpPr txBox="1">
            <a:spLocks/>
          </p:cNvSpPr>
          <p:nvPr userDrawn="1"/>
        </p:nvSpPr>
        <p:spPr>
          <a:xfrm>
            <a:off x="1179234" y="6222474"/>
            <a:ext cx="1892651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rgbClr val="FFFFFF"/>
                </a:solidFill>
              </a:rPr>
              <a:t>/</a:t>
            </a:r>
            <a:r>
              <a:rPr lang="it-IT" sz="500">
                <a:solidFill>
                  <a:srgbClr val="FFFFFF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rgbClr val="FFFFFF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Group Technology  </a:t>
            </a:r>
            <a:r>
              <a:rPr lang="it-IT" sz="500" b="0">
                <a:solidFill>
                  <a:srgbClr val="FFFFFF"/>
                </a:solidFill>
              </a:rPr>
              <a:t>/</a:t>
            </a:r>
            <a:r>
              <a:rPr lang="it-IT" sz="500" b="0">
                <a:solidFill>
                  <a:srgbClr val="FFFFFF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25 January</a:t>
            </a:r>
            <a:r>
              <a:rPr lang="it-IT" sz="500" b="0">
                <a:solidFill>
                  <a:srgbClr val="FFFFFF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2E871-F593-442B-93E7-D06B6A009ACE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7" y="6381559"/>
            <a:ext cx="379435" cy="3002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5C01B7-B5BD-4770-86C3-B76ADFEC611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77979" y="6381559"/>
            <a:ext cx="379413" cy="3012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62228A-9DA2-47F0-93BF-609EBCCF0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53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20" r:id="rId21"/>
    <p:sldLayoutId id="2147483902" r:id="rId22"/>
    <p:sldLayoutId id="2147483903" r:id="rId2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0" indent="0" algn="l" defTabSz="914492" rtl="0" eaLnBrk="1" latinLnBrk="0" hangingPunct="1">
        <a:lnSpc>
          <a:spcPts val="1600"/>
        </a:lnSpc>
        <a:spcBef>
          <a:spcPts val="0"/>
        </a:spcBef>
        <a:buSzPct val="120000"/>
        <a:buFont typeface="Arial" panose="020B0604020202020204" pitchFamily="34" charset="0"/>
        <a:buNone/>
        <a:defRPr sz="1200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 typeface="Arial" panose="020B0604020202020204" pitchFamily="34" charset="0"/>
        <a:buNone/>
        <a:defRPr sz="900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 typeface="Arial" panose="020B0604020202020204" pitchFamily="34" charset="0"/>
        <a:buNone/>
        <a:defRPr sz="900" b="1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0" indent="-192010" algn="l" defTabSz="914492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20000"/>
        <a:buFontTx/>
        <a:buBlip>
          <a:blip r:embed="rId29"/>
        </a:buBlip>
        <a:defRPr sz="900" b="1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0" indent="-192010" algn="l" defTabSz="914492" rtl="0" eaLnBrk="1" latinLnBrk="0" hangingPunct="1">
        <a:lnSpc>
          <a:spcPts val="1533"/>
        </a:lnSpc>
        <a:spcBef>
          <a:spcPts val="0"/>
        </a:spcBef>
        <a:buSzPct val="120000"/>
        <a:buFontTx/>
        <a:buBlip>
          <a:blip r:embed="rId29"/>
        </a:buBlip>
        <a:defRPr sz="900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0" indent="-192010" algn="l" defTabSz="914492" rtl="0" eaLnBrk="1" latinLnBrk="0" hangingPunct="1">
        <a:lnSpc>
          <a:spcPts val="1600"/>
        </a:lnSpc>
        <a:spcBef>
          <a:spcPts val="0"/>
        </a:spcBef>
        <a:buSzPct val="120000"/>
        <a:buFontTx/>
        <a:buBlip>
          <a:blip r:embed="rId29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92" rtl="0" eaLnBrk="1" latinLnBrk="0" hangingPunct="1">
        <a:lnSpc>
          <a:spcPts val="1600"/>
        </a:lnSpc>
        <a:spcBef>
          <a:spcPts val="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29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29"/>
        </a:buBlip>
        <a:defRPr sz="9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3AC5023-D30B-4917-88A3-04A707C607E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130318725"/>
              </p:ext>
            </p:extLst>
          </p:nvPr>
        </p:nvGraphicFramePr>
        <p:xfrm>
          <a:off x="2032000" y="719667"/>
          <a:ext cx="8128000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11" imgW="0" imgH="0" progId="Paint.Picture">
                  <p:embed/>
                </p:oleObj>
              </mc:Choice>
              <mc:Fallback>
                <p:oleObj name="Immagine bitmap" r:id="rId11" imgW="0" imgH="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3AC5023-D30B-4917-88A3-04A707C607E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667"/>
                        <a:ext cx="8128000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775C6FCD-A883-46AB-A379-6DFAD366186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8191" y="6381602"/>
            <a:ext cx="379200" cy="301129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721FD5F-653A-4A11-9B32-B55170D67F80}"/>
              </a:ext>
            </a:extLst>
          </p:cNvPr>
          <p:cNvSpPr txBox="1">
            <a:spLocks/>
          </p:cNvSpPr>
          <p:nvPr userDrawn="1"/>
        </p:nvSpPr>
        <p:spPr>
          <a:xfrm>
            <a:off x="720905" y="6222475"/>
            <a:ext cx="458329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Page  </a:t>
            </a:r>
            <a:fld id="{9E3AD9E9-9E6B-49EF-9B50-990BB80796C8}" type="slidenum">
              <a:rPr lang="it-IT" sz="500" smtClean="0">
                <a:solidFill>
                  <a:schemeClr val="bg2"/>
                </a:solidFill>
              </a:rPr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it-IT" sz="5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5284ECB-F845-4C88-B527-6ABC914E3308}"/>
              </a:ext>
            </a:extLst>
          </p:cNvPr>
          <p:cNvSpPr txBox="1">
            <a:spLocks/>
          </p:cNvSpPr>
          <p:nvPr userDrawn="1"/>
        </p:nvSpPr>
        <p:spPr>
          <a:xfrm>
            <a:off x="1052551" y="6222474"/>
            <a:ext cx="1892651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13 January 2021</a:t>
            </a:r>
          </a:p>
        </p:txBody>
      </p:sp>
    </p:spTree>
    <p:extLst>
      <p:ext uri="{BB962C8B-B14F-4D97-AF65-F5344CB8AC3E}">
        <p14:creationId xmlns:p14="http://schemas.microsoft.com/office/powerpoint/2010/main" val="296894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</p:sldLayoutIdLst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Inter" panose="020B0502030000000004" pitchFamily="34" charset="0"/>
          <a:cs typeface="+mj-cs"/>
        </a:defRPr>
      </a:lvl1pPr>
    </p:titleStyle>
    <p:bodyStyle>
      <a:lvl1pPr marL="0" indent="0" algn="l" defTabSz="914492" rtl="0" eaLnBrk="1" latinLnBrk="0" hangingPunct="1">
        <a:lnSpc>
          <a:spcPts val="1600"/>
        </a:lnSpc>
        <a:spcBef>
          <a:spcPts val="0"/>
        </a:spcBef>
        <a:buSzPct val="120000"/>
        <a:buFontTx/>
        <a:buNone/>
        <a:defRPr sz="12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b="0" kern="1200">
          <a:solidFill>
            <a:schemeClr val="tx1"/>
          </a:solidFill>
          <a:latin typeface="+mj-lt"/>
          <a:ea typeface="Inter" panose="020B0502030000000004" pitchFamily="34" charset="0"/>
          <a:cs typeface="+mn-cs"/>
        </a:defRPr>
      </a:lvl3pPr>
      <a:lvl4pPr marL="0" indent="-120006" algn="l" defTabSz="914492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20000"/>
        <a:buFontTx/>
        <a:buBlip>
          <a:blip r:embed="rId14"/>
        </a:buBlip>
        <a:defRPr sz="900" b="0" kern="1200">
          <a:solidFill>
            <a:schemeClr val="tx1"/>
          </a:solidFill>
          <a:latin typeface="+mj-lt"/>
          <a:ea typeface="Inter" panose="020B0502030000000004" pitchFamily="34" charset="0"/>
          <a:cs typeface="+mn-cs"/>
        </a:defRPr>
      </a:lvl4pPr>
      <a:lvl5pPr marL="0" indent="-120006" algn="l" defTabSz="914492" rtl="0" eaLnBrk="1" latinLnBrk="0" hangingPunct="1">
        <a:lnSpc>
          <a:spcPts val="1533"/>
        </a:lnSpc>
        <a:spcBef>
          <a:spcPts val="0"/>
        </a:spcBef>
        <a:buSzPct val="120000"/>
        <a:buFontTx/>
        <a:buBlip>
          <a:blip r:embed="rId14"/>
        </a:buBlip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0" indent="-192010" algn="l" defTabSz="914492" rtl="0" eaLnBrk="1" latinLnBrk="0" hangingPunct="1">
        <a:lnSpc>
          <a:spcPts val="1600"/>
        </a:lnSpc>
        <a:spcBef>
          <a:spcPts val="0"/>
        </a:spcBef>
        <a:buSzPct val="120000"/>
        <a:buFontTx/>
        <a:buBlip>
          <a:blip r:embed="rId14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92" rtl="0" eaLnBrk="1" latinLnBrk="0" hangingPunct="1">
        <a:lnSpc>
          <a:spcPts val="16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14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14"/>
        </a:buBlip>
        <a:defRPr sz="9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6242185-7A0A-48E9-A7B3-0B6392A861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3017479389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6" imgW="353" imgH="353" progId="TCLayout.ActiveDocument.1">
                  <p:embed/>
                </p:oleObj>
              </mc:Choice>
              <mc:Fallback>
                <p:oleObj name="think-cell Slide" r:id="rId36" imgW="353" imgH="35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6242185-7A0A-48E9-A7B3-0B6392A86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3AC5023-D30B-4917-88A3-04A707C607E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51493350"/>
              </p:ext>
            </p:extLst>
          </p:nvPr>
        </p:nvGraphicFramePr>
        <p:xfrm>
          <a:off x="2032000" y="719667"/>
          <a:ext cx="8128000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38" imgW="0" imgH="0" progId="Paint.Picture">
                  <p:embed/>
                </p:oleObj>
              </mc:Choice>
              <mc:Fallback>
                <p:oleObj name="Immagine bitmap" r:id="rId38" imgW="0" imgH="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3AC5023-D30B-4917-88A3-04A707C607E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667"/>
                        <a:ext cx="8128000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9D2E871-F593-442B-93E7-D06B6A009ACE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7" y="6381559"/>
            <a:ext cx="379435" cy="3002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5C01B7-B5BD-4770-86C3-B76ADFEC611A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77979" y="6381559"/>
            <a:ext cx="379413" cy="301298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16CB0BB-5754-4265-AF20-E45F7A74F1C7}"/>
              </a:ext>
            </a:extLst>
          </p:cNvPr>
          <p:cNvSpPr txBox="1">
            <a:spLocks/>
          </p:cNvSpPr>
          <p:nvPr userDrawn="1"/>
        </p:nvSpPr>
        <p:spPr>
          <a:xfrm>
            <a:off x="720906" y="6222477"/>
            <a:ext cx="458329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rgbClr val="FFFFFF"/>
                </a:solidFill>
              </a:rPr>
              <a:t>Page </a:t>
            </a:r>
            <a:fld id="{9E3AD9E9-9E6B-49EF-9B50-990BB80796C8}" type="slidenum">
              <a:rPr lang="it-IT" sz="500" smtClean="0">
                <a:solidFill>
                  <a:srgbClr val="FFFFFF"/>
                </a:solidFill>
              </a:rPr>
              <a:pPr marL="0" marR="0" lvl="0" indent="0" algn="l" defTabSz="91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it-IT" sz="5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1AFC7D3-ED22-43B2-94C5-EE485AECCA71}"/>
              </a:ext>
            </a:extLst>
          </p:cNvPr>
          <p:cNvSpPr txBox="1">
            <a:spLocks/>
          </p:cNvSpPr>
          <p:nvPr userDrawn="1"/>
        </p:nvSpPr>
        <p:spPr>
          <a:xfrm>
            <a:off x="1179235" y="6222477"/>
            <a:ext cx="1892651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rgbClr val="FFFFFF"/>
                </a:solidFill>
              </a:rPr>
              <a:t>/</a:t>
            </a:r>
            <a:r>
              <a:rPr lang="it-IT" sz="500">
                <a:solidFill>
                  <a:srgbClr val="FFFFFF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rgbClr val="FFFFFF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Confidential     </a:t>
            </a:r>
            <a:r>
              <a:rPr lang="it-IT" sz="500">
                <a:solidFill>
                  <a:srgbClr val="FFFFFF"/>
                </a:solidFill>
              </a:rPr>
              <a:t>/</a:t>
            </a:r>
            <a:r>
              <a:rPr lang="it-IT" sz="500">
                <a:solidFill>
                  <a:srgbClr val="FFFFFF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</a:t>
            </a:r>
            <a:endParaRPr lang="it-IT" sz="500">
              <a:solidFill>
                <a:srgbClr val="FFFFFF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52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</p:sldLayoutIdLst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0" indent="0" algn="l" defTabSz="914492" rtl="0" eaLnBrk="1" latinLnBrk="0" hangingPunct="1">
        <a:lnSpc>
          <a:spcPts val="1600"/>
        </a:lnSpc>
        <a:spcBef>
          <a:spcPts val="0"/>
        </a:spcBef>
        <a:buSzPct val="120000"/>
        <a:buFont typeface="Arial" panose="020B0604020202020204" pitchFamily="34" charset="0"/>
        <a:buNone/>
        <a:defRPr sz="1200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 typeface="Arial" panose="020B0604020202020204" pitchFamily="34" charset="0"/>
        <a:buNone/>
        <a:defRPr sz="900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 typeface="Arial" panose="020B0604020202020204" pitchFamily="34" charset="0"/>
        <a:buNone/>
        <a:defRPr sz="900" b="1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0" indent="-192010" algn="l" defTabSz="914492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20000"/>
        <a:buFontTx/>
        <a:buBlip>
          <a:blip r:embed="rId42"/>
        </a:buBlip>
        <a:defRPr sz="900" b="1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0" indent="-192010" algn="l" defTabSz="914492" rtl="0" eaLnBrk="1" latinLnBrk="0" hangingPunct="1">
        <a:lnSpc>
          <a:spcPts val="1533"/>
        </a:lnSpc>
        <a:spcBef>
          <a:spcPts val="0"/>
        </a:spcBef>
        <a:buSzPct val="120000"/>
        <a:buFontTx/>
        <a:buBlip>
          <a:blip r:embed="rId42"/>
        </a:buBlip>
        <a:defRPr sz="900" kern="1200">
          <a:solidFill>
            <a:srgbClr val="FFFFFF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0" indent="-192010" algn="l" defTabSz="914492" rtl="0" eaLnBrk="1" latinLnBrk="0" hangingPunct="1">
        <a:lnSpc>
          <a:spcPts val="1600"/>
        </a:lnSpc>
        <a:spcBef>
          <a:spcPts val="0"/>
        </a:spcBef>
        <a:buSzPct val="120000"/>
        <a:buFontTx/>
        <a:buBlip>
          <a:blip r:embed="rId42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92" rtl="0" eaLnBrk="1" latinLnBrk="0" hangingPunct="1">
        <a:lnSpc>
          <a:spcPts val="1600"/>
        </a:lnSpc>
        <a:spcBef>
          <a:spcPts val="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42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42"/>
        </a:buBlip>
        <a:defRPr sz="9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D5D9D9C-F75E-4467-862D-C76F7997A8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408130190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353" imgH="353" progId="TCLayout.ActiveDocument.1">
                  <p:embed/>
                </p:oleObj>
              </mc:Choice>
              <mc:Fallback>
                <p:oleObj name="think-cell Slide" r:id="rId25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D5D9D9C-F75E-4467-862D-C76F7997A8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3AC5023-D30B-4917-88A3-04A707C607E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0155958"/>
              </p:ext>
            </p:extLst>
          </p:nvPr>
        </p:nvGraphicFramePr>
        <p:xfrm>
          <a:off x="2032000" y="719667"/>
          <a:ext cx="8128000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27" imgW="0" imgH="0" progId="Paint.Picture">
                  <p:embed/>
                </p:oleObj>
              </mc:Choice>
              <mc:Fallback>
                <p:oleObj name="Immagine bitmap" r:id="rId27" imgW="0" imgH="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3AC5023-D30B-4917-88A3-04A707C607E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667"/>
                        <a:ext cx="8128000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775C6FCD-A883-46AB-A379-6DFAD366186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8191" y="6381602"/>
            <a:ext cx="379200" cy="3011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9FD22-91F7-4A8C-A348-1F084664F49F}"/>
              </a:ext>
            </a:extLst>
          </p:cNvPr>
          <p:cNvSpPr txBox="1">
            <a:spLocks/>
          </p:cNvSpPr>
          <p:nvPr userDrawn="1"/>
        </p:nvSpPr>
        <p:spPr>
          <a:xfrm>
            <a:off x="720906" y="6222477"/>
            <a:ext cx="458329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Page </a:t>
            </a:r>
            <a:fld id="{9E3AD9E9-9E6B-49EF-9B50-990BB80796C8}" type="slidenum">
              <a:rPr lang="it-IT" sz="500" smtClean="0">
                <a:solidFill>
                  <a:schemeClr val="tx1"/>
                </a:solidFill>
              </a:rPr>
              <a:pPr marL="0" marR="0" lvl="0" indent="0" algn="l" defTabSz="91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it-IT" sz="500">
                <a:solidFill>
                  <a:schemeClr val="tx1"/>
                </a:solidFill>
              </a:rPr>
              <a:t> </a:t>
            </a:r>
            <a:endParaRPr lang="it-IT" sz="500">
              <a:solidFill>
                <a:schemeClr val="bg2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80F01D7-7103-49F7-B9C9-F19C31ED4784}"/>
              </a:ext>
            </a:extLst>
          </p:cNvPr>
          <p:cNvSpPr txBox="1">
            <a:spLocks/>
          </p:cNvSpPr>
          <p:nvPr userDrawn="1"/>
        </p:nvSpPr>
        <p:spPr>
          <a:xfrm>
            <a:off x="1179235" y="6222477"/>
            <a:ext cx="1892651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Confidential     </a:t>
            </a: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</a:t>
            </a:r>
            <a:endParaRPr lang="it-IT" sz="500">
              <a:solidFill>
                <a:schemeClr val="tx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19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</p:sldLayoutIdLst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0" indent="0" algn="l" defTabSz="914492" rtl="0" eaLnBrk="1" latinLnBrk="0" hangingPunct="1">
        <a:lnSpc>
          <a:spcPts val="1600"/>
        </a:lnSpc>
        <a:spcBef>
          <a:spcPts val="0"/>
        </a:spcBef>
        <a:buSzPct val="120000"/>
        <a:buFontTx/>
        <a:buNone/>
        <a:defRPr sz="12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0" indent="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0" indent="-192010" algn="l" defTabSz="914492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20000"/>
        <a:buFontTx/>
        <a:buBlip>
          <a:blip r:embed="rId30"/>
        </a:buBlip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0" indent="-192010" algn="l" defTabSz="914492" rtl="0" eaLnBrk="1" latinLnBrk="0" hangingPunct="1">
        <a:lnSpc>
          <a:spcPts val="1533"/>
        </a:lnSpc>
        <a:spcBef>
          <a:spcPts val="0"/>
        </a:spcBef>
        <a:buSzPct val="120000"/>
        <a:buFontTx/>
        <a:buBlip>
          <a:blip r:embed="rId30"/>
        </a:buBlip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0" indent="-192010" algn="l" defTabSz="914492" rtl="0" eaLnBrk="1" latinLnBrk="0" hangingPunct="1">
        <a:lnSpc>
          <a:spcPts val="1600"/>
        </a:lnSpc>
        <a:spcBef>
          <a:spcPts val="0"/>
        </a:spcBef>
        <a:buSzPct val="120000"/>
        <a:buFontTx/>
        <a:buBlip>
          <a:blip r:embed="rId3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92" rtl="0" eaLnBrk="1" latinLnBrk="0" hangingPunct="1">
        <a:lnSpc>
          <a:spcPts val="16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30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-192010" algn="l" defTabSz="914492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30"/>
        </a:buBlip>
        <a:defRPr sz="9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D5D9D9C-F75E-4467-862D-C76F7997A8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060" y="1060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D5D9D9C-F75E-4467-862D-C76F7997A8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0" y="1060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3AC5023-D30B-4917-88A3-04A707C607EB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032000" y="719668"/>
          <a:ext cx="8128000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6" imgW="0" imgH="0" progId="Paint.Picture">
                  <p:embed/>
                </p:oleObj>
              </mc:Choice>
              <mc:Fallback>
                <p:oleObj name="Immagine bitmap" r:id="rId6" imgW="0" imgH="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3AC5023-D30B-4917-88A3-04A707C607E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668"/>
                        <a:ext cx="8128000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775C6FCD-A883-46AB-A379-6DFAD36618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191" y="6381603"/>
            <a:ext cx="379200" cy="3011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9FD22-91F7-4A8C-A348-1F084664F49F}"/>
              </a:ext>
            </a:extLst>
          </p:cNvPr>
          <p:cNvSpPr txBox="1">
            <a:spLocks/>
          </p:cNvSpPr>
          <p:nvPr userDrawn="1"/>
        </p:nvSpPr>
        <p:spPr>
          <a:xfrm>
            <a:off x="720907" y="6222478"/>
            <a:ext cx="458329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Page </a:t>
            </a:r>
            <a:fld id="{9E3AD9E9-9E6B-49EF-9B50-990BB80796C8}" type="slidenum">
              <a:rPr lang="it-IT" sz="500" smtClean="0">
                <a:solidFill>
                  <a:schemeClr val="tx1"/>
                </a:solidFill>
              </a:rPr>
              <a:pPr marL="0" marR="0" lvl="0" indent="0" algn="l" defTabSz="9145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it-IT" sz="500">
              <a:solidFill>
                <a:schemeClr val="bg2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80F01D7-7103-49F7-B9C9-F19C31ED4784}"/>
              </a:ext>
            </a:extLst>
          </p:cNvPr>
          <p:cNvSpPr txBox="1">
            <a:spLocks/>
          </p:cNvSpPr>
          <p:nvPr userDrawn="1"/>
        </p:nvSpPr>
        <p:spPr>
          <a:xfrm>
            <a:off x="1179236" y="6222478"/>
            <a:ext cx="1892651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Confidential     </a:t>
            </a: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</a:t>
            </a:r>
            <a:endParaRPr lang="it-IT" sz="500">
              <a:solidFill>
                <a:schemeClr val="tx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16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xStyles>
    <p:titleStyle>
      <a:lvl1pPr algn="l" defTabSz="609692" rtl="0" eaLnBrk="1" latinLnBrk="0" hangingPunct="1">
        <a:lnSpc>
          <a:spcPct val="90000"/>
        </a:lnSpc>
        <a:spcBef>
          <a:spcPct val="0"/>
        </a:spcBef>
        <a:buNone/>
        <a:defRPr sz="2133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0" indent="0" algn="l" defTabSz="609692" rtl="0" eaLnBrk="1" latinLnBrk="0" hangingPunct="1">
        <a:lnSpc>
          <a:spcPts val="1067"/>
        </a:lnSpc>
        <a:spcBef>
          <a:spcPts val="0"/>
        </a:spcBef>
        <a:buSzPct val="120000"/>
        <a:buFontTx/>
        <a:buNone/>
        <a:defRPr sz="8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0" indent="0" algn="l" defTabSz="609692" rtl="0" eaLnBrk="1" latinLnBrk="0" hangingPunct="1">
        <a:lnSpc>
          <a:spcPts val="845"/>
        </a:lnSpc>
        <a:spcBef>
          <a:spcPts val="0"/>
        </a:spcBef>
        <a:buSzPct val="120000"/>
        <a:buFontTx/>
        <a:buNone/>
        <a:defRPr sz="6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0" indent="0" algn="l" defTabSz="609692" rtl="0" eaLnBrk="1" latinLnBrk="0" hangingPunct="1">
        <a:lnSpc>
          <a:spcPts val="845"/>
        </a:lnSpc>
        <a:spcBef>
          <a:spcPts val="0"/>
        </a:spcBef>
        <a:buSzPct val="120000"/>
        <a:buFontTx/>
        <a:buNone/>
        <a:defRPr sz="6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0" indent="-128013" algn="l" defTabSz="609692" rtl="0" eaLnBrk="1" latinLnBrk="0" hangingPunct="1">
        <a:lnSpc>
          <a:spcPct val="100000"/>
        </a:lnSpc>
        <a:spcBef>
          <a:spcPts val="0"/>
        </a:spcBef>
        <a:spcAft>
          <a:spcPts val="667"/>
        </a:spcAft>
        <a:buSzPct val="120000"/>
        <a:buFontTx/>
        <a:buBlip>
          <a:blip r:embed="rId9"/>
        </a:buBlip>
        <a:defRPr sz="6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0" indent="-128013" algn="l" defTabSz="609692" rtl="0" eaLnBrk="1" latinLnBrk="0" hangingPunct="1">
        <a:lnSpc>
          <a:spcPts val="1022"/>
        </a:lnSpc>
        <a:spcBef>
          <a:spcPts val="0"/>
        </a:spcBef>
        <a:buSzPct val="120000"/>
        <a:buFontTx/>
        <a:buBlip>
          <a:blip r:embed="rId9"/>
        </a:buBlip>
        <a:defRPr sz="6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0" indent="-128013" algn="l" defTabSz="609692" rtl="0" eaLnBrk="1" latinLnBrk="0" hangingPunct="1">
        <a:lnSpc>
          <a:spcPts val="1067"/>
        </a:lnSpc>
        <a:spcBef>
          <a:spcPts val="0"/>
        </a:spcBef>
        <a:buSzPct val="120000"/>
        <a:buFontTx/>
        <a:buBlip>
          <a:blip r:embed="rId9"/>
        </a:buBlip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09692" rtl="0" eaLnBrk="1" latinLnBrk="0" hangingPunct="1">
        <a:lnSpc>
          <a:spcPts val="1067"/>
        </a:lnSpc>
        <a:spcBef>
          <a:spcPts val="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-128013" algn="l" defTabSz="609692" rtl="0" eaLnBrk="1" latinLnBrk="0" hangingPunct="1">
        <a:lnSpc>
          <a:spcPts val="845"/>
        </a:lnSpc>
        <a:spcBef>
          <a:spcPts val="0"/>
        </a:spcBef>
        <a:buSzPct val="120000"/>
        <a:buFontTx/>
        <a:buBlip>
          <a:blip r:embed="rId9"/>
        </a:buBlip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-128013" algn="l" defTabSz="609692" rtl="0" eaLnBrk="1" latinLnBrk="0" hangingPunct="1">
        <a:lnSpc>
          <a:spcPts val="845"/>
        </a:lnSpc>
        <a:spcBef>
          <a:spcPts val="0"/>
        </a:spcBef>
        <a:buSzPct val="120000"/>
        <a:buFontTx/>
        <a:buBlip>
          <a:blip r:embed="rId9"/>
        </a:buBlip>
        <a:defRPr sz="6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46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92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538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383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228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9075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920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766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51944AA-A9ED-4721-B503-29E9B6DD05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101058897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53" imgH="353" progId="TCLayout.ActiveDocument.1">
                  <p:embed/>
                </p:oleObj>
              </mc:Choice>
              <mc:Fallback>
                <p:oleObj name="think-cell Slide" r:id="rId6" imgW="353" imgH="35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51944AA-A9ED-4721-B503-29E9B6DD0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4" y="1784351"/>
            <a:ext cx="11181600" cy="44214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  <a:p>
            <a:pPr lvl="5"/>
            <a:r>
              <a:rPr lang="da-DK"/>
              <a:t>6</a:t>
            </a:r>
          </a:p>
          <a:p>
            <a:pPr lvl="6"/>
            <a:r>
              <a:rPr lang="da-DK"/>
              <a:t>7</a:t>
            </a:r>
          </a:p>
          <a:p>
            <a:pPr lvl="7"/>
            <a:r>
              <a:rPr lang="da-DK"/>
              <a:t>8</a:t>
            </a:r>
          </a:p>
          <a:p>
            <a:pPr lvl="8"/>
            <a:r>
              <a:rPr lang="da-DK"/>
              <a:t>9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09905" y="6481931"/>
            <a:ext cx="1697317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765C503-2F77-4526-B7FF-09160BB260AE}" type="datetime1">
              <a:rPr lang="en-GB" smtClean="0"/>
              <a:t>10/04/2024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65253" y="6474115"/>
            <a:ext cx="3117969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83211" y="472779"/>
            <a:ext cx="11222808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Headline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18640" y="6474115"/>
            <a:ext cx="629491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/>
              <a:t>Page </a:t>
            </a:r>
            <a:fld id="{302605B7-3F1A-4572-9C17-ADEEF2829AF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Saxo Bank"/>
          <p:cNvSpPr/>
          <p:nvPr/>
        </p:nvSpPr>
        <p:spPr>
          <a:xfrm>
            <a:off x="5807969" y="6474115"/>
            <a:ext cx="576064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700" b="1">
                <a:solidFill>
                  <a:schemeClr val="tx1"/>
                </a:solidFill>
                <a:latin typeface="+mj-lt"/>
                <a:ea typeface="Open Sans Light" panose="020B0604020202020204" charset="0"/>
                <a:cs typeface="Open Sans Light" panose="020B0604020202020204" charset="0"/>
              </a:rPr>
              <a:t>Saxo Bank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8374" y="6767563"/>
            <a:ext cx="168388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500" noProof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INTERNAL</a:t>
            </a:r>
            <a:r>
              <a:rPr lang="en-GB" sz="500" baseline="0" noProof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USE ONLY</a:t>
            </a:r>
            <a:endParaRPr lang="en-GB" sz="500" noProof="0">
              <a:solidFill>
                <a:schemeClr val="accent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46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</p:sldLayoutIdLst>
  <p:hf hdr="0" dt="0"/>
  <p:txStyles>
    <p:titleStyle>
      <a:lvl1pPr algn="l" defTabSz="810474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10474" rtl="0" eaLnBrk="1" latinLnBrk="0" hangingPunct="1">
        <a:lnSpc>
          <a:spcPct val="90000"/>
        </a:lnSpc>
        <a:spcBef>
          <a:spcPts val="886"/>
        </a:spcBef>
        <a:buClr>
          <a:schemeClr val="tx1"/>
        </a:buClr>
        <a:buFont typeface="Open Sans" panose="020B0606030504020204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04214" indent="-204214" algn="l" defTabSz="810474" rtl="0" eaLnBrk="1" latinLnBrk="0" hangingPunct="1">
        <a:lnSpc>
          <a:spcPct val="90000"/>
        </a:lnSpc>
        <a:spcBef>
          <a:spcPts val="88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95664" indent="-191451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74351" indent="-178687" algn="l" defTabSz="810474" rtl="0" eaLnBrk="1" latinLnBrk="0" hangingPunct="1">
        <a:lnSpc>
          <a:spcPct val="90000"/>
        </a:lnSpc>
        <a:spcBef>
          <a:spcPts val="443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236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474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5710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946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6183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1420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6657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893" algn="l" defTabSz="81047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59">
          <p15:clr>
            <a:srgbClr val="F26B43"/>
          </p15:clr>
        </p15:guide>
        <p15:guide id="2" pos="70">
          <p15:clr>
            <a:srgbClr val="F26B43"/>
          </p15:clr>
        </p15:guide>
        <p15:guide id="3" pos="7610">
          <p15:clr>
            <a:srgbClr val="F26B43"/>
          </p15:clr>
        </p15:guide>
        <p15:guide id="4" orient="horz" pos="3896">
          <p15:clr>
            <a:srgbClr val="F26B43"/>
          </p15:clr>
        </p15:guide>
        <p15:guide id="5" orient="horz" pos="6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A8706A6-47AE-402C-B4A8-D91FEBAC3E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816488267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353" imgH="353" progId="TCLayout.ActiveDocument.1">
                  <p:embed/>
                </p:oleObj>
              </mc:Choice>
              <mc:Fallback>
                <p:oleObj name="think-cell Slide" r:id="rId13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A8706A6-47AE-402C-B4A8-D91FEBAC3E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3AC5023-D30B-4917-88A3-04A707C607EB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57731403"/>
              </p:ext>
            </p:extLst>
          </p:nvPr>
        </p:nvGraphicFramePr>
        <p:xfrm>
          <a:off x="2032000" y="719668"/>
          <a:ext cx="8128000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15" imgW="0" imgH="0" progId="Paint.Picture">
                  <p:embed/>
                </p:oleObj>
              </mc:Choice>
              <mc:Fallback>
                <p:oleObj name="Immagine bitmap" r:id="rId15" imgW="0" imgH="0" progId="Paint.Pictur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3AC5023-D30B-4917-88A3-04A707C607EB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668"/>
                        <a:ext cx="8128000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phic 1">
            <a:extLst>
              <a:ext uri="{FF2B5EF4-FFF2-40B4-BE49-F238E27FC236}">
                <a16:creationId xmlns:a16="http://schemas.microsoft.com/office/drawing/2014/main" id="{775C6FCD-A883-46AB-A379-6DFAD366186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191" y="6381603"/>
            <a:ext cx="379200" cy="301129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5EAB17E-C3F0-4134-ADA4-5BADC0B4673C}"/>
              </a:ext>
            </a:extLst>
          </p:cNvPr>
          <p:cNvSpPr txBox="1">
            <a:spLocks/>
          </p:cNvSpPr>
          <p:nvPr userDrawn="1"/>
        </p:nvSpPr>
        <p:spPr>
          <a:xfrm>
            <a:off x="720906" y="6222477"/>
            <a:ext cx="458329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Page </a:t>
            </a:r>
            <a:fld id="{9E3AD9E9-9E6B-49EF-9B50-990BB80796C8}" type="slidenum">
              <a:rPr lang="it-IT" sz="500" smtClean="0">
                <a:solidFill>
                  <a:schemeClr val="tx1"/>
                </a:solidFill>
              </a:rPr>
              <a:pPr marL="0" marR="0" lvl="0" indent="0" algn="l" defTabSz="91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it-IT" sz="500">
                <a:solidFill>
                  <a:schemeClr val="tx1"/>
                </a:solidFill>
              </a:rPr>
              <a:t> /</a:t>
            </a:r>
            <a:r>
              <a:rPr lang="it-IT" sz="500">
                <a:solidFill>
                  <a:schemeClr val="bg1"/>
                </a:solidFill>
              </a:rPr>
              <a:t> </a:t>
            </a:r>
            <a:r>
              <a:rPr lang="it-IT" sz="500">
                <a:solidFill>
                  <a:schemeClr val="bg2"/>
                </a:solidFill>
              </a:rPr>
              <a:t>29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8BEEB53-E127-4A8A-BF94-D7C7584A795B}"/>
              </a:ext>
            </a:extLst>
          </p:cNvPr>
          <p:cNvSpPr txBox="1">
            <a:spLocks/>
          </p:cNvSpPr>
          <p:nvPr userDrawn="1"/>
        </p:nvSpPr>
        <p:spPr>
          <a:xfrm>
            <a:off x="1179234" y="6222477"/>
            <a:ext cx="2469176" cy="6355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it-IT"/>
            </a:defPPr>
            <a:lvl1pPr marL="0" algn="r" defTabSz="13716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Saxo Bank 3.0: The Way We Work </a:t>
            </a:r>
            <a:r>
              <a:rPr lang="it-IT" sz="500">
                <a:solidFill>
                  <a:schemeClr val="tx1"/>
                </a:solidFill>
              </a:rPr>
              <a:t>/</a:t>
            </a:r>
            <a:r>
              <a:rPr lang="it-IT" sz="500">
                <a:solidFill>
                  <a:schemeClr val="tx1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/      </a:t>
            </a:r>
            <a:r>
              <a:rPr lang="it-IT" sz="50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November 2020</a:t>
            </a:r>
          </a:p>
        </p:txBody>
      </p:sp>
    </p:spTree>
    <p:extLst>
      <p:ext uri="{BB962C8B-B14F-4D97-AF65-F5344CB8AC3E}">
        <p14:creationId xmlns:p14="http://schemas.microsoft.com/office/powerpoint/2010/main" val="217760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</p:sldLayoutIdLst>
  <p:txStyles>
    <p:titleStyle>
      <a:lvl1pPr algn="l" defTabSz="914538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0" indent="0" algn="l" defTabSz="914538" rtl="0" eaLnBrk="1" latinLnBrk="0" hangingPunct="1">
        <a:lnSpc>
          <a:spcPts val="1600"/>
        </a:lnSpc>
        <a:spcBef>
          <a:spcPts val="0"/>
        </a:spcBef>
        <a:buSzPct val="120000"/>
        <a:buFontTx/>
        <a:buNone/>
        <a:defRPr sz="12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0" indent="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0" indent="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None/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0" indent="-192020" algn="l" defTabSz="914538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20000"/>
        <a:buFontTx/>
        <a:buBlip>
          <a:blip r:embed="rId18"/>
        </a:buBlip>
        <a:defRPr sz="900" b="1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0" indent="-192020" algn="l" defTabSz="914538" rtl="0" eaLnBrk="1" latinLnBrk="0" hangingPunct="1">
        <a:lnSpc>
          <a:spcPts val="1533"/>
        </a:lnSpc>
        <a:spcBef>
          <a:spcPts val="0"/>
        </a:spcBef>
        <a:buSzPct val="120000"/>
        <a:buFontTx/>
        <a:buBlip>
          <a:blip r:embed="rId18"/>
        </a:buBlip>
        <a:defRPr sz="9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0" indent="-192020" algn="l" defTabSz="914538" rtl="0" eaLnBrk="1" latinLnBrk="0" hangingPunct="1">
        <a:lnSpc>
          <a:spcPts val="1600"/>
        </a:lnSpc>
        <a:spcBef>
          <a:spcPts val="0"/>
        </a:spcBef>
        <a:buSzPct val="120000"/>
        <a:buFontTx/>
        <a:buBlip>
          <a:blip r:embed="rId18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538" rtl="0" eaLnBrk="1" latinLnBrk="0" hangingPunct="1">
        <a:lnSpc>
          <a:spcPts val="16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-19202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18"/>
        </a:buBlip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-192020" algn="l" defTabSz="914538" rtl="0" eaLnBrk="1" latinLnBrk="0" hangingPunct="1">
        <a:lnSpc>
          <a:spcPts val="1267"/>
        </a:lnSpc>
        <a:spcBef>
          <a:spcPts val="0"/>
        </a:spcBef>
        <a:buSzPct val="120000"/>
        <a:buFontTx/>
        <a:buBlip>
          <a:blip r:embed="rId18"/>
        </a:buBlip>
        <a:defRPr sz="9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9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38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07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75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42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613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80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49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jpe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jpeg"/><Relationship Id="rId23" Type="http://schemas.openxmlformats.org/officeDocument/2006/relationships/image" Target="../media/image106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CE9C62-59C9-631A-2255-158A3BF9D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58727"/>
            <a:ext cx="7470204" cy="1189464"/>
          </a:xfrm>
        </p:spPr>
        <p:txBody>
          <a:bodyPr>
            <a:normAutofit/>
          </a:bodyPr>
          <a:lstStyle/>
          <a:p>
            <a:r>
              <a:rPr lang="en-DK" sz="3200" dirty="0"/>
              <a:t>Kubernetes Adoption – </a:t>
            </a:r>
            <a:r>
              <a:rPr lang="en-GB" sz="3200" dirty="0" err="1"/>
              <a:t>statista</a:t>
            </a:r>
            <a:r>
              <a:rPr lang="en-GB" sz="3200" dirty="0"/>
              <a:t> 2022 report</a:t>
            </a:r>
            <a:endParaRPr lang="en-DK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245CB1-4A30-52CC-E4C1-BFBF5EA4BC5C}"/>
              </a:ext>
            </a:extLst>
          </p:cNvPr>
          <p:cNvSpPr/>
          <p:nvPr/>
        </p:nvSpPr>
        <p:spPr>
          <a:xfrm>
            <a:off x="656823" y="6336406"/>
            <a:ext cx="1815921" cy="360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D99B3E-FE64-D9DD-32F1-66537A4DB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12" y="1235271"/>
            <a:ext cx="8164120" cy="510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10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D59D-BFC5-401F-A91B-312BA478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Concepts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5D9D38C-7ED1-4F1E-B743-29BD3E2C9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2247900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BAFDA5D0-DA61-4E08-9DA7-2654A3298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76" y="226348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620789CB-6193-42F8-B67B-0F8177099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302" y="226348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3D57F7D-5649-4047-B90F-E88032FE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100877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F4484AA-0442-4BA3-9A96-B01641AC5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348702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12589A6B-7282-4F79-9DB9-B8467CC7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61" y="2247900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>
            <a:extLst>
              <a:ext uri="{FF2B5EF4-FFF2-40B4-BE49-F238E27FC236}">
                <a16:creationId xmlns:a16="http://schemas.microsoft.com/office/drawing/2014/main" id="{EA9F14E5-B200-486A-AC89-C465CE19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72" y="226348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C51C2D35-1C19-4473-9A93-B1F233199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72" y="348702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>
            <a:extLst>
              <a:ext uri="{FF2B5EF4-FFF2-40B4-BE49-F238E27FC236}">
                <a16:creationId xmlns:a16="http://schemas.microsoft.com/office/drawing/2014/main" id="{42FEA6CF-8685-4C05-9FC2-392D517F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302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3BBDC061-2B96-4750-AACD-804E1558F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97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6" name="Picture 24">
            <a:extLst>
              <a:ext uri="{FF2B5EF4-FFF2-40B4-BE49-F238E27FC236}">
                <a16:creationId xmlns:a16="http://schemas.microsoft.com/office/drawing/2014/main" id="{48C2A606-E558-4CE9-89EC-5FA54B61D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608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8" name="Picture 26">
            <a:extLst>
              <a:ext uri="{FF2B5EF4-FFF2-40B4-BE49-F238E27FC236}">
                <a16:creationId xmlns:a16="http://schemas.microsoft.com/office/drawing/2014/main" id="{B7531B3F-A4DE-4BFB-AB80-B42CF329A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324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60" name="Picture 28">
            <a:extLst>
              <a:ext uri="{FF2B5EF4-FFF2-40B4-BE49-F238E27FC236}">
                <a16:creationId xmlns:a16="http://schemas.microsoft.com/office/drawing/2014/main" id="{3A94683A-CE1E-4095-886D-0125F17CF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9305F3-03DF-DB2E-CB36-41148C2BC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920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7B663E-15BA-C917-946B-B795F3005E64}"/>
              </a:ext>
            </a:extLst>
          </p:cNvPr>
          <p:cNvSpPr/>
          <p:nvPr/>
        </p:nvSpPr>
        <p:spPr>
          <a:xfrm>
            <a:off x="656823" y="6336406"/>
            <a:ext cx="1815921" cy="3606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2266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D59D-BFC5-401F-A91B-312BA478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Concepts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3BA2509-D625-4146-B2FB-24C3D6E23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2931" r="1288" b="6805"/>
          <a:stretch/>
        </p:blipFill>
        <p:spPr bwMode="auto">
          <a:xfrm>
            <a:off x="1024052" y="1067826"/>
            <a:ext cx="9778212" cy="509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BF6295-D836-47CB-9392-3935E4F1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75" y="6332537"/>
            <a:ext cx="8667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54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C993-F1C7-0C55-9E58-A569A311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sz="3200" dirty="0"/>
              <a:t>Helm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4D81EF-4E8E-4750-E7BC-DE9E0F42E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4"/>
          <a:stretch/>
        </p:blipFill>
        <p:spPr bwMode="auto">
          <a:xfrm>
            <a:off x="3435104" y="1939075"/>
            <a:ext cx="5864068" cy="349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Actions · GitHub">
            <a:extLst>
              <a:ext uri="{FF2B5EF4-FFF2-40B4-BE49-F238E27FC236}">
                <a16:creationId xmlns:a16="http://schemas.microsoft.com/office/drawing/2014/main" id="{10A4DEBC-912D-19B5-BCC2-4DD0DEA6F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03" y="2550706"/>
            <a:ext cx="1601137" cy="160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060F0E-EC48-A108-879B-4E5490F96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56" y="6356585"/>
            <a:ext cx="685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5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EC7C4-BFA8-C3B5-93DD-F8BBD3E6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K" sz="3200" dirty="0"/>
              <a:t>Whatelse in the Kubernetes cluster?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2BE9D1B-CF8C-C187-B0EB-B0EFD31C8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033" y="5696491"/>
            <a:ext cx="909813" cy="92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afana Loki documentation | Grafana Loki documentation">
            <a:extLst>
              <a:ext uri="{FF2B5EF4-FFF2-40B4-BE49-F238E27FC236}">
                <a16:creationId xmlns:a16="http://schemas.microsoft.com/office/drawing/2014/main" id="{51DFDA1D-EB15-B6C1-C1B1-687AC698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16" y="5784258"/>
            <a:ext cx="1486335" cy="87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ownload Jaeger Logo PNG and Vector (PDF, SVG, Ai, EPS) Free">
            <a:extLst>
              <a:ext uri="{FF2B5EF4-FFF2-40B4-BE49-F238E27FC236}">
                <a16:creationId xmlns:a16="http://schemas.microsoft.com/office/drawing/2014/main" id="{55A0399B-A183-B31B-A56C-6B98CD9FE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2" t="8640" r="26759" b="6434"/>
          <a:stretch/>
        </p:blipFill>
        <p:spPr bwMode="auto">
          <a:xfrm>
            <a:off x="6550050" y="5600021"/>
            <a:ext cx="909813" cy="11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ert-manager">
            <a:extLst>
              <a:ext uri="{FF2B5EF4-FFF2-40B4-BE49-F238E27FC236}">
                <a16:creationId xmlns:a16="http://schemas.microsoft.com/office/drawing/2014/main" id="{DE1C4ADB-C1C0-3A2A-2586-FFEE289A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963" y="2856697"/>
            <a:ext cx="2357717" cy="123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Kyverno 1.8 Released | Kyverno">
            <a:extLst>
              <a:ext uri="{FF2B5EF4-FFF2-40B4-BE49-F238E27FC236}">
                <a16:creationId xmlns:a16="http://schemas.microsoft.com/office/drawing/2014/main" id="{8FCFFC04-B424-1EB8-2169-3A3B4B64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6" y="4390767"/>
            <a:ext cx="1357899" cy="10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NCF Branding | Falco">
            <a:extLst>
              <a:ext uri="{FF2B5EF4-FFF2-40B4-BE49-F238E27FC236}">
                <a16:creationId xmlns:a16="http://schemas.microsoft.com/office/drawing/2014/main" id="{A105BC89-CB5A-5513-E043-821BF4AEE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32" y="4300584"/>
            <a:ext cx="1029178" cy="10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appy World Backup Day!">
            <a:extLst>
              <a:ext uri="{FF2B5EF4-FFF2-40B4-BE49-F238E27FC236}">
                <a16:creationId xmlns:a16="http://schemas.microsoft.com/office/drawing/2014/main" id="{9EEC9ED6-3D93-11C2-CBE8-10E3A81C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68" y="1434736"/>
            <a:ext cx="1436271" cy="11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ilium · GitHub">
            <a:extLst>
              <a:ext uri="{FF2B5EF4-FFF2-40B4-BE49-F238E27FC236}">
                <a16:creationId xmlns:a16="http://schemas.microsoft.com/office/drawing/2014/main" id="{D954D6D1-0653-1F8D-4778-A8B53772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03" y="2891891"/>
            <a:ext cx="1056822" cy="10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Nginx Logo PNG vector in SVG, PDF, AI, CDR format">
            <a:extLst>
              <a:ext uri="{FF2B5EF4-FFF2-40B4-BE49-F238E27FC236}">
                <a16:creationId xmlns:a16="http://schemas.microsoft.com/office/drawing/2014/main" id="{0C082B9C-0BB0-F5A5-D3B8-D9428C1F9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203" y="2918059"/>
            <a:ext cx="1417573" cy="10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Kured">
            <a:extLst>
              <a:ext uri="{FF2B5EF4-FFF2-40B4-BE49-F238E27FC236}">
                <a16:creationId xmlns:a16="http://schemas.microsoft.com/office/drawing/2014/main" id="{2B92F0D3-8892-BF7E-D00D-C057203B3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59" y="1377519"/>
            <a:ext cx="1020509" cy="9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Download Harbor Logo PNG and Vector (PDF, SVG, Ai, EPS) Free">
            <a:extLst>
              <a:ext uri="{FF2B5EF4-FFF2-40B4-BE49-F238E27FC236}">
                <a16:creationId xmlns:a16="http://schemas.microsoft.com/office/drawing/2014/main" id="{FC03183C-E18C-7E21-D856-E4B65A8F2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 t="7204" r="21257" b="5389"/>
          <a:stretch/>
        </p:blipFill>
        <p:spPr bwMode="auto">
          <a:xfrm>
            <a:off x="5703979" y="4308105"/>
            <a:ext cx="999621" cy="118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Trivy">
            <a:extLst>
              <a:ext uri="{FF2B5EF4-FFF2-40B4-BE49-F238E27FC236}">
                <a16:creationId xmlns:a16="http://schemas.microsoft.com/office/drawing/2014/main" id="{BFD0A457-C3C9-4179-36E5-C2FED055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79" y="4254270"/>
            <a:ext cx="1357899" cy="135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Redis - Blogiestools List">
            <a:extLst>
              <a:ext uri="{FF2B5EF4-FFF2-40B4-BE49-F238E27FC236}">
                <a16:creationId xmlns:a16="http://schemas.microsoft.com/office/drawing/2014/main" id="{2542992E-550F-C382-0C39-D2EFAAD41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7" t="21317" r="30819" b="23531"/>
          <a:stretch/>
        </p:blipFill>
        <p:spPr bwMode="auto">
          <a:xfrm>
            <a:off x="4117228" y="1447162"/>
            <a:ext cx="1081017" cy="96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CNCF Branding | Dex">
            <a:extLst>
              <a:ext uri="{FF2B5EF4-FFF2-40B4-BE49-F238E27FC236}">
                <a16:creationId xmlns:a16="http://schemas.microsoft.com/office/drawing/2014/main" id="{7DFCF14D-8282-3BB8-6DC3-6A495E2EE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83" y="4390767"/>
            <a:ext cx="785297" cy="95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E2E34F-09EA-13D8-B81C-38E71B08C6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859" y="6283373"/>
            <a:ext cx="1219200" cy="431800"/>
          </a:xfrm>
          <a:prstGeom prst="rect">
            <a:avLst/>
          </a:prstGeom>
        </p:spPr>
      </p:pic>
      <p:pic>
        <p:nvPicPr>
          <p:cNvPr id="3" name="Picture 4" descr="Image result for Google borg">
            <a:extLst>
              <a:ext uri="{FF2B5EF4-FFF2-40B4-BE49-F238E27FC236}">
                <a16:creationId xmlns:a16="http://schemas.microsoft.com/office/drawing/2014/main" id="{A6249AD1-C5A7-2730-9290-4BB150824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1" t="11556" r="2259" b="30157"/>
          <a:stretch/>
        </p:blipFill>
        <p:spPr bwMode="auto">
          <a:xfrm>
            <a:off x="9224140" y="4455469"/>
            <a:ext cx="2097782" cy="204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See Introduction to External DNS at CNCF Cloud Native Dojo">
            <a:extLst>
              <a:ext uri="{FF2B5EF4-FFF2-40B4-BE49-F238E27FC236}">
                <a16:creationId xmlns:a16="http://schemas.microsoft.com/office/drawing/2014/main" id="{8A1AD2A0-278E-8BEC-88E7-9329D2C8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817" y="2905034"/>
            <a:ext cx="1189464" cy="118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rometheus SVG Vector Logos - Vector Logo Zone">
            <a:extLst>
              <a:ext uri="{FF2B5EF4-FFF2-40B4-BE49-F238E27FC236}">
                <a16:creationId xmlns:a16="http://schemas.microsoft.com/office/drawing/2014/main" id="{527C40F1-90DE-BAC6-3859-762B214C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66" y="5699126"/>
            <a:ext cx="1852194" cy="92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NCF Branding | CoreDNS">
            <a:extLst>
              <a:ext uri="{FF2B5EF4-FFF2-40B4-BE49-F238E27FC236}">
                <a16:creationId xmlns:a16="http://schemas.microsoft.com/office/drawing/2014/main" id="{B2C4B3AE-3CC3-5A12-6D0E-287864CD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632" y="1426279"/>
            <a:ext cx="1139400" cy="93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stgresql, plain, wordmark, logo Icon in Devicon">
            <a:extLst>
              <a:ext uri="{FF2B5EF4-FFF2-40B4-BE49-F238E27FC236}">
                <a16:creationId xmlns:a16="http://schemas.microsoft.com/office/drawing/2014/main" id="{00DAF75C-0EC8-BCC8-1F5C-BE3C45FF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043" y="1401674"/>
            <a:ext cx="1139400" cy="11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s | Backstage Software Catalog and Developer Platform">
            <a:extLst>
              <a:ext uri="{FF2B5EF4-FFF2-40B4-BE49-F238E27FC236}">
                <a16:creationId xmlns:a16="http://schemas.microsoft.com/office/drawing/2014/main" id="{AC03F48D-05A9-5A1A-651A-C287A1FD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622" y="3045701"/>
            <a:ext cx="3688911" cy="80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5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0qyKsVRoO7c9ZrZMOG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0qyKsVRoO7c9ZrZMOG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0qyKsVRoO7c9ZrZMOG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SaxoBank_White">
  <a:themeElements>
    <a:clrScheme name="SaxoBank - Theme Colors">
      <a:dk1>
        <a:srgbClr val="031329"/>
      </a:dk1>
      <a:lt1>
        <a:srgbClr val="033E8B"/>
      </a:lt1>
      <a:dk2>
        <a:srgbClr val="04285A"/>
      </a:dk2>
      <a:lt2>
        <a:srgbClr val="1C73ED"/>
      </a:lt2>
      <a:accent1>
        <a:srgbClr val="2AB762"/>
      </a:accent1>
      <a:accent2>
        <a:srgbClr val="2197AB"/>
      </a:accent2>
      <a:accent3>
        <a:srgbClr val="6661D4"/>
      </a:accent3>
      <a:accent4>
        <a:srgbClr val="B73CCD"/>
      </a:accent4>
      <a:accent5>
        <a:srgbClr val="D4214B"/>
      </a:accent5>
      <a:accent6>
        <a:srgbClr val="EFAD06"/>
      </a:accent6>
      <a:hlink>
        <a:srgbClr val="1C73ED"/>
      </a:hlink>
      <a:folHlink>
        <a:srgbClr val="FFFFFF"/>
      </a:folHlink>
    </a:clrScheme>
    <a:fontScheme name="Saxo Font_Inter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A66E45CE-9106-8E44-BC36-F33B8F75887A}" vid="{C7F7FD71-BF1C-D440-9EF8-EF70A9A90ACD}"/>
    </a:ext>
  </a:extLst>
</a:theme>
</file>

<file path=ppt/theme/theme10.xml><?xml version="1.0" encoding="utf-8"?>
<a:theme xmlns:a="http://schemas.openxmlformats.org/drawingml/2006/main" name="7_SaxoBank_Blue">
  <a:themeElements>
    <a:clrScheme name="SaxoBank - Theme Colors">
      <a:dk1>
        <a:srgbClr val="031329"/>
      </a:dk1>
      <a:lt1>
        <a:srgbClr val="033E8B"/>
      </a:lt1>
      <a:dk2>
        <a:srgbClr val="04285A"/>
      </a:dk2>
      <a:lt2>
        <a:srgbClr val="1C73ED"/>
      </a:lt2>
      <a:accent1>
        <a:srgbClr val="2AB762"/>
      </a:accent1>
      <a:accent2>
        <a:srgbClr val="2197AB"/>
      </a:accent2>
      <a:accent3>
        <a:srgbClr val="6661D4"/>
      </a:accent3>
      <a:accent4>
        <a:srgbClr val="B73CCD"/>
      </a:accent4>
      <a:accent5>
        <a:srgbClr val="D4214B"/>
      </a:accent5>
      <a:accent6>
        <a:srgbClr val="EFAD06"/>
      </a:accent6>
      <a:hlink>
        <a:srgbClr val="1C73ED"/>
      </a:hlink>
      <a:folHlink>
        <a:srgbClr val="FFFFFF"/>
      </a:folHlink>
    </a:clrScheme>
    <a:fontScheme name="Saxo Font_Inter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xo_Template_No images.pptx" id="{5575DCE9-57DA-4A59-936A-E4904D8E3FC8}" vid="{C115B5CC-F3F1-4741-B725-107669808BBB}"/>
    </a:ext>
  </a:extLst>
</a:theme>
</file>

<file path=ppt/theme/theme11.xml><?xml version="1.0" encoding="utf-8"?>
<a:theme xmlns:a="http://schemas.openxmlformats.org/drawingml/2006/main" name="3_Saxo Group template REQUIRES NDA + APPROVAL">
  <a:themeElements>
    <a:clrScheme name="Saxo Bank">
      <a:dk1>
        <a:srgbClr val="1E1E1E"/>
      </a:dk1>
      <a:lt1>
        <a:srgbClr val="FFFFFF"/>
      </a:lt1>
      <a:dk2>
        <a:srgbClr val="007CB3"/>
      </a:dk2>
      <a:lt2>
        <a:srgbClr val="D2D2D2"/>
      </a:lt2>
      <a:accent1>
        <a:srgbClr val="00AEEF"/>
      </a:accent1>
      <a:accent2>
        <a:srgbClr val="002856"/>
      </a:accent2>
      <a:accent3>
        <a:srgbClr val="006597"/>
      </a:accent3>
      <a:accent4>
        <a:srgbClr val="919FB3"/>
      </a:accent4>
      <a:accent5>
        <a:srgbClr val="787878"/>
      </a:accent5>
      <a:accent6>
        <a:srgbClr val="8C0295"/>
      </a:accent6>
      <a:hlink>
        <a:srgbClr val="1E1E1E"/>
      </a:hlink>
      <a:folHlink>
        <a:srgbClr val="787878"/>
      </a:folHlink>
    </a:clrScheme>
    <a:fontScheme name="Saxo Bank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  <a:miter lim="800000"/>
        </a:ln>
      </a:spPr>
      <a:bodyPr tIns="72000" bIns="72000" rtlCol="0" anchor="t"/>
      <a:lstStyle>
        <a:defPPr>
          <a:lnSpc>
            <a:spcPct val="90000"/>
          </a:lnSpc>
          <a:spcBef>
            <a:spcPts val="1000"/>
          </a:spcBef>
          <a:defRPr sz="1400" noProof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noProof="0"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axo light blue">
      <a:srgbClr val="00AEEF"/>
    </a:custClr>
    <a:custClr name="Saxo dark blue">
      <a:srgbClr val="002856"/>
    </a:custClr>
    <a:custClr name="Saxo black">
      <a:srgbClr val="1E1E1E"/>
    </a:custClr>
    <a:custClr name="Color has no name">
      <a:srgbClr val="FFFFFF"/>
    </a:custClr>
    <a:custClr name="Saxo orange">
      <a:srgbClr val="FF6F28"/>
    </a:custClr>
    <a:custClr name="Saxo purple">
      <a:srgbClr val="8C0295"/>
    </a:custClr>
    <a:custClr name="Saxo green">
      <a:srgbClr val="07A53B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axo light blue tint I">
      <a:srgbClr val="007CB3"/>
    </a:custClr>
    <a:custClr name="Saxo dark blue tint I">
      <a:srgbClr val="305075"/>
    </a:custClr>
    <a:custClr name="Saxo dark grey">
      <a:srgbClr val="787878"/>
    </a:custClr>
    <a:custClr name="Color has no name">
      <a:srgbClr val="FFFFFF"/>
    </a:custClr>
    <a:custClr name="Saxo yellow">
      <a:srgbClr val="FFC231"/>
    </a:custClr>
    <a:custClr name="Saxo pink">
      <a:srgbClr val="E442EA"/>
    </a:custClr>
    <a:custClr name="Saxo light green">
      <a:srgbClr val="02D748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axo light blue tint II">
      <a:srgbClr val="006597"/>
    </a:custClr>
    <a:custClr name="Saxo dark blue tint II">
      <a:srgbClr val="919FB3"/>
    </a:custClr>
    <a:custClr name="Saxo light grey">
      <a:srgbClr val="D2D2D2"/>
    </a:custClr>
    <a:custClr name="Saxo white">
      <a:srgbClr val="FFFFFF"/>
    </a:custClr>
  </a:custClrLst>
  <a:extLst>
    <a:ext uri="{05A4C25C-085E-4340-85A3-A5531E510DB2}">
      <thm15:themeFamily xmlns:thm15="http://schemas.microsoft.com/office/thememl/2012/main" name="Saxo Group template REQUIRES NDA.potx" id="{8086C994-0757-47B1-ADA9-65EFD463B1B3}" vid="{B18D97BD-ABA9-4DA9-A58C-BE70B4A2323E}"/>
    </a:ext>
  </a:extLst>
</a:theme>
</file>

<file path=ppt/theme/theme12.xml><?xml version="1.0" encoding="utf-8"?>
<a:theme xmlns:a="http://schemas.openxmlformats.org/drawingml/2006/main" name="2_Saxo Bank template REQUIRES NDA + APPROVAL">
  <a:themeElements>
    <a:clrScheme name="Saxo Bank">
      <a:dk1>
        <a:srgbClr val="1E1E1E"/>
      </a:dk1>
      <a:lt1>
        <a:srgbClr val="FFFFFF"/>
      </a:lt1>
      <a:dk2>
        <a:srgbClr val="007CB3"/>
      </a:dk2>
      <a:lt2>
        <a:srgbClr val="D2D2D2"/>
      </a:lt2>
      <a:accent1>
        <a:srgbClr val="00AEEF"/>
      </a:accent1>
      <a:accent2>
        <a:srgbClr val="002856"/>
      </a:accent2>
      <a:accent3>
        <a:srgbClr val="006597"/>
      </a:accent3>
      <a:accent4>
        <a:srgbClr val="919FB3"/>
      </a:accent4>
      <a:accent5>
        <a:srgbClr val="787878"/>
      </a:accent5>
      <a:accent6>
        <a:srgbClr val="8C0295"/>
      </a:accent6>
      <a:hlink>
        <a:srgbClr val="1E1E1E"/>
      </a:hlink>
      <a:folHlink>
        <a:srgbClr val="787878"/>
      </a:folHlink>
    </a:clrScheme>
    <a:fontScheme name="Saxo Bank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  <a:miter lim="800000"/>
        </a:ln>
      </a:spPr>
      <a:bodyPr tIns="72000" bIns="72000" rtlCol="0" anchor="t"/>
      <a:lstStyle>
        <a:defPPr>
          <a:lnSpc>
            <a:spcPct val="90000"/>
          </a:lnSpc>
          <a:spcBef>
            <a:spcPts val="1000"/>
          </a:spcBef>
          <a:defRPr sz="1400" noProof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72000" rIns="0" bIns="0" rtlCol="0">
        <a:spAutoFit/>
      </a:bodyPr>
      <a:lstStyle>
        <a:defPPr>
          <a:spcBef>
            <a:spcPts val="600"/>
          </a:spcBef>
          <a:defRPr sz="1200" noProof="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Saxo light blue">
      <a:srgbClr val="00AEEF"/>
    </a:custClr>
    <a:custClr name="Saxo dark blue">
      <a:srgbClr val="002856"/>
    </a:custClr>
    <a:custClr name="Saxo black">
      <a:srgbClr val="1E1E1E"/>
    </a:custClr>
    <a:custClr name="Color has no name">
      <a:srgbClr val="FFFFFF"/>
    </a:custClr>
    <a:custClr name="Saxo orange">
      <a:srgbClr val="FF6F28"/>
    </a:custClr>
    <a:custClr name="Saxo purple">
      <a:srgbClr val="8C0295"/>
    </a:custClr>
    <a:custClr name="Saxo green">
      <a:srgbClr val="07A53B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axo light blue tint I">
      <a:srgbClr val="007CB3"/>
    </a:custClr>
    <a:custClr name="Saxo dark blue tint I">
      <a:srgbClr val="305075"/>
    </a:custClr>
    <a:custClr name="Saxo dark grey">
      <a:srgbClr val="787878"/>
    </a:custClr>
    <a:custClr name="Color has no name">
      <a:srgbClr val="FFFFFF"/>
    </a:custClr>
    <a:custClr name="Saxo yellow">
      <a:srgbClr val="FFC231"/>
    </a:custClr>
    <a:custClr name="Saxo pink">
      <a:srgbClr val="E442EA"/>
    </a:custClr>
    <a:custClr name="Saxo light green">
      <a:srgbClr val="02D748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axo light blue tint II">
      <a:srgbClr val="006597"/>
    </a:custClr>
    <a:custClr name="Saxo dark blue tint II">
      <a:srgbClr val="919FB3"/>
    </a:custClr>
    <a:custClr name="Saxo light grey">
      <a:srgbClr val="D2D2D2"/>
    </a:custClr>
    <a:custClr name="Saxo white">
      <a:srgbClr val="FFFFFF"/>
    </a:custClr>
  </a:custClrLst>
  <a:extLst>
    <a:ext uri="{05A4C25C-085E-4340-85A3-A5531E510DB2}">
      <thm15:themeFamily xmlns:thm15="http://schemas.microsoft.com/office/thememl/2012/main" name="Way We Work – practical guide to run a Value Stream" id="{AFA6F4A4-A2E5-4701-A8BF-93181E481FA6}" vid="{B475625E-1348-4286-95EE-56C236BD2DAB}"/>
    </a:ext>
  </a:extLst>
</a:theme>
</file>

<file path=ppt/theme/theme13.xml><?xml version="1.0" encoding="utf-8"?>
<a:theme xmlns:a="http://schemas.openxmlformats.org/drawingml/2006/main" name="8_SaxoBank_Blue">
  <a:themeElements>
    <a:clrScheme name="SaxoBank - Theme Colors">
      <a:dk1>
        <a:srgbClr val="031329"/>
      </a:dk1>
      <a:lt1>
        <a:srgbClr val="033E8B"/>
      </a:lt1>
      <a:dk2>
        <a:srgbClr val="04285A"/>
      </a:dk2>
      <a:lt2>
        <a:srgbClr val="1C73ED"/>
      </a:lt2>
      <a:accent1>
        <a:srgbClr val="2AB762"/>
      </a:accent1>
      <a:accent2>
        <a:srgbClr val="2197AB"/>
      </a:accent2>
      <a:accent3>
        <a:srgbClr val="6661D4"/>
      </a:accent3>
      <a:accent4>
        <a:srgbClr val="B73CCD"/>
      </a:accent4>
      <a:accent5>
        <a:srgbClr val="D4214B"/>
      </a:accent5>
      <a:accent6>
        <a:srgbClr val="EFAD06"/>
      </a:accent6>
      <a:hlink>
        <a:srgbClr val="1C73ED"/>
      </a:hlink>
      <a:folHlink>
        <a:srgbClr val="FFFFFF"/>
      </a:folHlink>
    </a:clrScheme>
    <a:fontScheme name="Saxo Font_Inter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y We Work – practical guide to run a Value Stream" id="{AFA6F4A4-A2E5-4701-A8BF-93181E481FA6}" vid="{08598648-FD51-4068-ADD5-F27C5841F0E9}"/>
    </a:ext>
  </a:extLst>
</a:theme>
</file>

<file path=ppt/theme/theme14.xml><?xml version="1.0" encoding="utf-8"?>
<a:theme xmlns:a="http://schemas.openxmlformats.org/drawingml/2006/main" name="3_SaxoBank_Blue">
  <a:themeElements>
    <a:clrScheme name="SaxoBank - Theme Colors">
      <a:dk1>
        <a:srgbClr val="031329"/>
      </a:dk1>
      <a:lt1>
        <a:srgbClr val="033E8B"/>
      </a:lt1>
      <a:dk2>
        <a:srgbClr val="04285A"/>
      </a:dk2>
      <a:lt2>
        <a:srgbClr val="1C73ED"/>
      </a:lt2>
      <a:accent1>
        <a:srgbClr val="2AB762"/>
      </a:accent1>
      <a:accent2>
        <a:srgbClr val="2197AB"/>
      </a:accent2>
      <a:accent3>
        <a:srgbClr val="6661D4"/>
      </a:accent3>
      <a:accent4>
        <a:srgbClr val="B73CCD"/>
      </a:accent4>
      <a:accent5>
        <a:srgbClr val="D4214B"/>
      </a:accent5>
      <a:accent6>
        <a:srgbClr val="EFAD06"/>
      </a:accent6>
      <a:hlink>
        <a:srgbClr val="1C73ED"/>
      </a:hlink>
      <a:folHlink>
        <a:srgbClr val="FFFFFF"/>
      </a:folHlink>
    </a:clrScheme>
    <a:fontScheme name="Saxo Font_Inter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y We Work – practical guide to run a Value Stream" id="{AFA6F4A4-A2E5-4701-A8BF-93181E481FA6}" vid="{1334AC4D-1609-444C-8C1A-B1AD6A5C892C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xoBank_Blue">
  <a:themeElements>
    <a:clrScheme name="SaxoBank - Theme Colors">
      <a:dk1>
        <a:srgbClr val="031329"/>
      </a:dk1>
      <a:lt1>
        <a:srgbClr val="033E8B"/>
      </a:lt1>
      <a:dk2>
        <a:srgbClr val="04285A"/>
      </a:dk2>
      <a:lt2>
        <a:srgbClr val="1C73ED"/>
      </a:lt2>
      <a:accent1>
        <a:srgbClr val="2AB762"/>
      </a:accent1>
      <a:accent2>
        <a:srgbClr val="2197AB"/>
      </a:accent2>
      <a:accent3>
        <a:srgbClr val="6661D4"/>
      </a:accent3>
      <a:accent4>
        <a:srgbClr val="B73CCD"/>
      </a:accent4>
      <a:accent5>
        <a:srgbClr val="D4214B"/>
      </a:accent5>
      <a:accent6>
        <a:srgbClr val="EFAD06"/>
      </a:accent6>
      <a:hlink>
        <a:srgbClr val="1C73ED"/>
      </a:hlink>
      <a:folHlink>
        <a:srgbClr val="FFFFFF"/>
      </a:folHlink>
    </a:clrScheme>
    <a:fontScheme name="Saxo Font_Inter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A66E45CE-9106-8E44-BC36-F33B8F75887A}" vid="{463C4905-1EBB-AF44-8CA3-726589307DEB}"/>
    </a:ext>
  </a:extLst>
</a:theme>
</file>

<file path=ppt/theme/theme3.xml><?xml version="1.0" encoding="utf-8"?>
<a:theme xmlns:a="http://schemas.openxmlformats.org/drawingml/2006/main" name="SaxoBank_White">
  <a:themeElements>
    <a:clrScheme name="SaxoBank - Theme Colors">
      <a:dk1>
        <a:srgbClr val="031329"/>
      </a:dk1>
      <a:lt1>
        <a:srgbClr val="033E8B"/>
      </a:lt1>
      <a:dk2>
        <a:srgbClr val="04285A"/>
      </a:dk2>
      <a:lt2>
        <a:srgbClr val="1C73ED"/>
      </a:lt2>
      <a:accent1>
        <a:srgbClr val="2AB762"/>
      </a:accent1>
      <a:accent2>
        <a:srgbClr val="2197AB"/>
      </a:accent2>
      <a:accent3>
        <a:srgbClr val="6661D4"/>
      </a:accent3>
      <a:accent4>
        <a:srgbClr val="B73CCD"/>
      </a:accent4>
      <a:accent5>
        <a:srgbClr val="D4214B"/>
      </a:accent5>
      <a:accent6>
        <a:srgbClr val="EFAD06"/>
      </a:accent6>
      <a:hlink>
        <a:srgbClr val="1C73ED"/>
      </a:hlink>
      <a:folHlink>
        <a:srgbClr val="FFFFFF"/>
      </a:folHlink>
    </a:clrScheme>
    <a:fontScheme name="Saxo Font_Inter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xo_Template_v2.pptx" id="{4ECBBA0B-9A4A-4413-8C9A-453AC24F3711}" vid="{F1CC1235-31D8-4C65-9138-C567767F23A1}"/>
    </a:ext>
  </a:extLst>
</a:theme>
</file>

<file path=ppt/theme/theme4.xml><?xml version="1.0" encoding="utf-8"?>
<a:theme xmlns:a="http://schemas.openxmlformats.org/drawingml/2006/main" name="2_SaxoBank_Blue">
  <a:themeElements>
    <a:clrScheme name="SaxoBank - Theme Colors">
      <a:dk1>
        <a:srgbClr val="031329"/>
      </a:dk1>
      <a:lt1>
        <a:srgbClr val="033E8B"/>
      </a:lt1>
      <a:dk2>
        <a:srgbClr val="04285A"/>
      </a:dk2>
      <a:lt2>
        <a:srgbClr val="1C73ED"/>
      </a:lt2>
      <a:accent1>
        <a:srgbClr val="2AB762"/>
      </a:accent1>
      <a:accent2>
        <a:srgbClr val="2197AB"/>
      </a:accent2>
      <a:accent3>
        <a:srgbClr val="6661D4"/>
      </a:accent3>
      <a:accent4>
        <a:srgbClr val="B73CCD"/>
      </a:accent4>
      <a:accent5>
        <a:srgbClr val="D4214B"/>
      </a:accent5>
      <a:accent6>
        <a:srgbClr val="EFAD06"/>
      </a:accent6>
      <a:hlink>
        <a:srgbClr val="1C73ED"/>
      </a:hlink>
      <a:folHlink>
        <a:srgbClr val="FFFFFF"/>
      </a:folHlink>
    </a:clrScheme>
    <a:fontScheme name="Saxo Font_Inter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xoBank_Template.pptx" id="{DE94F8AD-F734-43D5-B164-9D56D8BA9177}" vid="{57F4F326-F706-4A4D-AB5D-7EC4C305681D}"/>
    </a:ext>
  </a:extLst>
</a:theme>
</file>

<file path=ppt/theme/theme5.xml><?xml version="1.0" encoding="utf-8"?>
<a:theme xmlns:a="http://schemas.openxmlformats.org/drawingml/2006/main" name="2_SaxoBank_White">
  <a:themeElements>
    <a:clrScheme name="SaxoBank - Theme Colors">
      <a:dk1>
        <a:srgbClr val="031329"/>
      </a:dk1>
      <a:lt1>
        <a:srgbClr val="033E8B"/>
      </a:lt1>
      <a:dk2>
        <a:srgbClr val="04285A"/>
      </a:dk2>
      <a:lt2>
        <a:srgbClr val="1C73ED"/>
      </a:lt2>
      <a:accent1>
        <a:srgbClr val="2AB762"/>
      </a:accent1>
      <a:accent2>
        <a:srgbClr val="2197AB"/>
      </a:accent2>
      <a:accent3>
        <a:srgbClr val="6661D4"/>
      </a:accent3>
      <a:accent4>
        <a:srgbClr val="B73CCD"/>
      </a:accent4>
      <a:accent5>
        <a:srgbClr val="D4214B"/>
      </a:accent5>
      <a:accent6>
        <a:srgbClr val="EFAD06"/>
      </a:accent6>
      <a:hlink>
        <a:srgbClr val="1C73ED"/>
      </a:hlink>
      <a:folHlink>
        <a:srgbClr val="FFFFFF"/>
      </a:folHlink>
    </a:clrScheme>
    <a:fontScheme name="Saxo Font_Inter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xo_Template_No images.pptx" id="{5575DCE9-57DA-4A59-936A-E4904D8E3FC8}" vid="{5A4E9B23-C006-4260-9358-286F82565FD1}"/>
    </a:ext>
  </a:extLst>
</a:theme>
</file>

<file path=ppt/theme/theme6.xml><?xml version="1.0" encoding="utf-8"?>
<a:theme xmlns:a="http://schemas.openxmlformats.org/drawingml/2006/main" name="6_SaxoBank_Blue">
  <a:themeElements>
    <a:clrScheme name="SaxoBank - Theme Colors">
      <a:dk1>
        <a:srgbClr val="031329"/>
      </a:dk1>
      <a:lt1>
        <a:srgbClr val="033E8B"/>
      </a:lt1>
      <a:dk2>
        <a:srgbClr val="04285A"/>
      </a:dk2>
      <a:lt2>
        <a:srgbClr val="1C73ED"/>
      </a:lt2>
      <a:accent1>
        <a:srgbClr val="2AB762"/>
      </a:accent1>
      <a:accent2>
        <a:srgbClr val="2197AB"/>
      </a:accent2>
      <a:accent3>
        <a:srgbClr val="6661D4"/>
      </a:accent3>
      <a:accent4>
        <a:srgbClr val="B73CCD"/>
      </a:accent4>
      <a:accent5>
        <a:srgbClr val="D4214B"/>
      </a:accent5>
      <a:accent6>
        <a:srgbClr val="EFAD06"/>
      </a:accent6>
      <a:hlink>
        <a:srgbClr val="1C73ED"/>
      </a:hlink>
      <a:folHlink>
        <a:srgbClr val="FFFFFF"/>
      </a:folHlink>
    </a:clrScheme>
    <a:fontScheme name="Saxo Font_Inter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xo_Template_No images.pptx" id="{5575DCE9-57DA-4A59-936A-E4904D8E3FC8}" vid="{C115B5CC-F3F1-4741-B725-107669808BBB}"/>
    </a:ext>
  </a:extLst>
</a:theme>
</file>

<file path=ppt/theme/theme7.xml><?xml version="1.0" encoding="utf-8"?>
<a:theme xmlns:a="http://schemas.openxmlformats.org/drawingml/2006/main" name="10_SaxoBank_Blue">
  <a:themeElements>
    <a:clrScheme name="SaxoBank - Theme Colors">
      <a:dk1>
        <a:srgbClr val="031329"/>
      </a:dk1>
      <a:lt1>
        <a:srgbClr val="033E8B"/>
      </a:lt1>
      <a:dk2>
        <a:srgbClr val="04285A"/>
      </a:dk2>
      <a:lt2>
        <a:srgbClr val="1C73ED"/>
      </a:lt2>
      <a:accent1>
        <a:srgbClr val="2AB762"/>
      </a:accent1>
      <a:accent2>
        <a:srgbClr val="2197AB"/>
      </a:accent2>
      <a:accent3>
        <a:srgbClr val="6661D4"/>
      </a:accent3>
      <a:accent4>
        <a:srgbClr val="B73CCD"/>
      </a:accent4>
      <a:accent5>
        <a:srgbClr val="D4214B"/>
      </a:accent5>
      <a:accent6>
        <a:srgbClr val="EFAD06"/>
      </a:accent6>
      <a:hlink>
        <a:srgbClr val="1C73ED"/>
      </a:hlink>
      <a:folHlink>
        <a:srgbClr val="FFFFFF"/>
      </a:folHlink>
    </a:clrScheme>
    <a:fontScheme name="Saxo Font_Inter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xo_Template_No images.pptx" id="{5575DCE9-57DA-4A59-936A-E4904D8E3FC8}" vid="{C115B5CC-F3F1-4741-B725-107669808BBB}"/>
    </a:ext>
  </a:extLst>
</a:theme>
</file>

<file path=ppt/theme/theme8.xml><?xml version="1.0" encoding="utf-8"?>
<a:theme xmlns:a="http://schemas.openxmlformats.org/drawingml/2006/main" name="1_Saxo Bank template REQUIRES NDA + APPROVAL">
  <a:themeElements>
    <a:clrScheme name="Saxo Bank">
      <a:dk1>
        <a:srgbClr val="1E1E1E"/>
      </a:dk1>
      <a:lt1>
        <a:srgbClr val="FFFFFF"/>
      </a:lt1>
      <a:dk2>
        <a:srgbClr val="007CB3"/>
      </a:dk2>
      <a:lt2>
        <a:srgbClr val="D2D2D2"/>
      </a:lt2>
      <a:accent1>
        <a:srgbClr val="00AEEF"/>
      </a:accent1>
      <a:accent2>
        <a:srgbClr val="002856"/>
      </a:accent2>
      <a:accent3>
        <a:srgbClr val="006597"/>
      </a:accent3>
      <a:accent4>
        <a:srgbClr val="919FB3"/>
      </a:accent4>
      <a:accent5>
        <a:srgbClr val="787878"/>
      </a:accent5>
      <a:accent6>
        <a:srgbClr val="8C0295"/>
      </a:accent6>
      <a:hlink>
        <a:srgbClr val="1E1E1E"/>
      </a:hlink>
      <a:folHlink>
        <a:srgbClr val="787878"/>
      </a:folHlink>
    </a:clrScheme>
    <a:fontScheme name="Saxo Bank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  <a:miter lim="800000"/>
        </a:ln>
      </a:spPr>
      <a:bodyPr tIns="72000" bIns="72000" rtlCol="0" anchor="t"/>
      <a:lstStyle>
        <a:defPPr>
          <a:lnSpc>
            <a:spcPct val="90000"/>
          </a:lnSpc>
          <a:spcBef>
            <a:spcPts val="1000"/>
          </a:spcBef>
          <a:defRPr sz="1400" noProof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72000" rIns="0" bIns="0" rtlCol="0">
        <a:spAutoFit/>
      </a:bodyPr>
      <a:lstStyle>
        <a:defPPr>
          <a:spcBef>
            <a:spcPts val="600"/>
          </a:spcBef>
          <a:defRPr sz="1200" noProof="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Saxo light blue">
      <a:srgbClr val="00AEEF"/>
    </a:custClr>
    <a:custClr name="Saxo dark blue">
      <a:srgbClr val="002856"/>
    </a:custClr>
    <a:custClr name="Saxo black">
      <a:srgbClr val="1E1E1E"/>
    </a:custClr>
    <a:custClr name="Color has no name">
      <a:srgbClr val="FFFFFF"/>
    </a:custClr>
    <a:custClr name="Saxo orange">
      <a:srgbClr val="FF6F28"/>
    </a:custClr>
    <a:custClr name="Saxo purple">
      <a:srgbClr val="8C0295"/>
    </a:custClr>
    <a:custClr name="Saxo green">
      <a:srgbClr val="07A53B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axo light blue tint I">
      <a:srgbClr val="007CB3"/>
    </a:custClr>
    <a:custClr name="Saxo dark blue tint I">
      <a:srgbClr val="305075"/>
    </a:custClr>
    <a:custClr name="Saxo dark grey">
      <a:srgbClr val="787878"/>
    </a:custClr>
    <a:custClr name="Color has no name">
      <a:srgbClr val="FFFFFF"/>
    </a:custClr>
    <a:custClr name="Saxo yellow">
      <a:srgbClr val="FFC231"/>
    </a:custClr>
    <a:custClr name="Saxo pink">
      <a:srgbClr val="E442EA"/>
    </a:custClr>
    <a:custClr name="Saxo light green">
      <a:srgbClr val="02D748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axo light blue tint II">
      <a:srgbClr val="006597"/>
    </a:custClr>
    <a:custClr name="Saxo dark blue tint II">
      <a:srgbClr val="919FB3"/>
    </a:custClr>
    <a:custClr name="Saxo light grey">
      <a:srgbClr val="D2D2D2"/>
    </a:custClr>
    <a:custClr name="Saxo white">
      <a:srgbClr val="FFFFFF"/>
    </a:custClr>
  </a:custClrLst>
  <a:extLst>
    <a:ext uri="{05A4C25C-085E-4340-85A3-A5531E510DB2}">
      <thm15:themeFamily xmlns:thm15="http://schemas.microsoft.com/office/thememl/2012/main" name="Way We Work – practical guide to run a Value Stream" id="{AFA6F4A4-A2E5-4701-A8BF-93181E481FA6}" vid="{B475625E-1348-4286-95EE-56C236BD2DAB}"/>
    </a:ext>
  </a:extLst>
</a:theme>
</file>

<file path=ppt/theme/theme9.xml><?xml version="1.0" encoding="utf-8"?>
<a:theme xmlns:a="http://schemas.openxmlformats.org/drawingml/2006/main" name="5_SaxoBank_Blue">
  <a:themeElements>
    <a:clrScheme name="SaxoBank - Theme Colors">
      <a:dk1>
        <a:srgbClr val="031329"/>
      </a:dk1>
      <a:lt1>
        <a:srgbClr val="033E8B"/>
      </a:lt1>
      <a:dk2>
        <a:srgbClr val="04285A"/>
      </a:dk2>
      <a:lt2>
        <a:srgbClr val="1C73ED"/>
      </a:lt2>
      <a:accent1>
        <a:srgbClr val="2AB762"/>
      </a:accent1>
      <a:accent2>
        <a:srgbClr val="2197AB"/>
      </a:accent2>
      <a:accent3>
        <a:srgbClr val="6661D4"/>
      </a:accent3>
      <a:accent4>
        <a:srgbClr val="B73CCD"/>
      </a:accent4>
      <a:accent5>
        <a:srgbClr val="D4214B"/>
      </a:accent5>
      <a:accent6>
        <a:srgbClr val="EFAD06"/>
      </a:accent6>
      <a:hlink>
        <a:srgbClr val="1C73ED"/>
      </a:hlink>
      <a:folHlink>
        <a:srgbClr val="FFFFFF"/>
      </a:folHlink>
    </a:clrScheme>
    <a:fontScheme name="Saxo Font_Inter">
      <a:majorFont>
        <a:latin typeface="Inter Bold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y We Work – practical guide to run a Value Stream" id="{AFA6F4A4-A2E5-4701-A8BF-93181E481FA6}" vid="{08598648-FD51-4068-ADD5-F27C5841F0E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C2C74905506F409871793079A2E7D4" ma:contentTypeVersion="7" ma:contentTypeDescription="Create a new document." ma:contentTypeScope="" ma:versionID="b6b7c70b6abfa6d83172f90d52174692">
  <xsd:schema xmlns:xsd="http://www.w3.org/2001/XMLSchema" xmlns:xs="http://www.w3.org/2001/XMLSchema" xmlns:p="http://schemas.microsoft.com/office/2006/metadata/properties" xmlns:ns3="86fc65a9-c443-463f-aa4e-d66dbb80eebe" xmlns:ns4="8c2c4c64-71fd-4da6-81c3-4f4dc72da2d9" targetNamespace="http://schemas.microsoft.com/office/2006/metadata/properties" ma:root="true" ma:fieldsID="e4af510951fbc56cee787c4530fd6189" ns3:_="" ns4:_="">
    <xsd:import namespace="86fc65a9-c443-463f-aa4e-d66dbb80eebe"/>
    <xsd:import namespace="8c2c4c64-71fd-4da6-81c3-4f4dc72da2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c65a9-c443-463f-aa4e-d66dbb80ee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2c4c64-71fd-4da6-81c3-4f4dc72da2d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c2c4c64-71fd-4da6-81c3-4f4dc72da2d9">
      <UserInfo>
        <DisplayName>Jimmy Casey (JIMC)</DisplayName>
        <AccountId>22</AccountId>
        <AccountType/>
      </UserInfo>
      <UserInfo>
        <DisplayName>Stefano Vincenti (XSTEV)</DisplayName>
        <AccountId>47</AccountId>
        <AccountType/>
      </UserInfo>
      <UserInfo>
        <DisplayName>Ashok Kalyanswamy (ASHK)</DisplayName>
        <AccountId>15</AccountId>
        <AccountType/>
      </UserInfo>
      <UserInfo>
        <DisplayName>Ashish Khurana (ASKU)</DisplayName>
        <AccountId>25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6769375-8670-4EDF-817A-94F371FC69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A28546-BCA0-42CE-A9AA-52E7D682A4D2}">
  <ds:schemaRefs>
    <ds:schemaRef ds:uri="86fc65a9-c443-463f-aa4e-d66dbb80eebe"/>
    <ds:schemaRef ds:uri="8c2c4c64-71fd-4da6-81c3-4f4dc72da2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0BB061-3CDD-4EF3-91A4-57D65A0F6954}">
  <ds:schemaRefs>
    <ds:schemaRef ds:uri="86fc65a9-c443-463f-aa4e-d66dbb80eebe"/>
    <ds:schemaRef ds:uri="8c2c4c64-71fd-4da6-81c3-4f4dc72da2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16567</TotalTime>
  <Words>78</Words>
  <Application>Microsoft Macintosh PowerPoint</Application>
  <PresentationFormat>Widescreen</PresentationFormat>
  <Paragraphs>12</Paragraphs>
  <Slides>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33" baseType="lpstr">
      <vt:lpstr>-apple-system</vt:lpstr>
      <vt:lpstr>Clarity City</vt:lpstr>
      <vt:lpstr>Inter</vt:lpstr>
      <vt:lpstr>Inter Black</vt:lpstr>
      <vt:lpstr>Inter Medium</vt:lpstr>
      <vt:lpstr>arial</vt:lpstr>
      <vt:lpstr>Calibri</vt:lpstr>
      <vt:lpstr>Open Sans</vt:lpstr>
      <vt:lpstr>Open Sans Light</vt:lpstr>
      <vt:lpstr>Segoe UI</vt:lpstr>
      <vt:lpstr>Segoe UI Light</vt:lpstr>
      <vt:lpstr>Times New Roman</vt:lpstr>
      <vt:lpstr>1_SaxoBank_White</vt:lpstr>
      <vt:lpstr>SaxoBank_Blue</vt:lpstr>
      <vt:lpstr>SaxoBank_White</vt:lpstr>
      <vt:lpstr>2_SaxoBank_Blue</vt:lpstr>
      <vt:lpstr>2_SaxoBank_White</vt:lpstr>
      <vt:lpstr>6_SaxoBank_Blue</vt:lpstr>
      <vt:lpstr>10_SaxoBank_Blue</vt:lpstr>
      <vt:lpstr>1_Saxo Bank template REQUIRES NDA + APPROVAL</vt:lpstr>
      <vt:lpstr>5_SaxoBank_Blue</vt:lpstr>
      <vt:lpstr>7_SaxoBank_Blue</vt:lpstr>
      <vt:lpstr>3_Saxo Group template REQUIRES NDA + APPROVAL</vt:lpstr>
      <vt:lpstr>2_Saxo Bank template REQUIRES NDA + APPROVAL</vt:lpstr>
      <vt:lpstr>8_SaxoBank_Blue</vt:lpstr>
      <vt:lpstr>3_SaxoBank_Blue</vt:lpstr>
      <vt:lpstr>Immagine bitmap</vt:lpstr>
      <vt:lpstr>think-cell Slide</vt:lpstr>
      <vt:lpstr>Kubernetes Adoption – statista 2022 report</vt:lpstr>
      <vt:lpstr>Concepts</vt:lpstr>
      <vt:lpstr>Concepts</vt:lpstr>
      <vt:lpstr>Helm</vt:lpstr>
      <vt:lpstr>Whatelse in the Kubernetes cluster?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(Hopefully) Simply Explained  Jinhong Brejnholt EPE DevEx</dc:title>
  <dc:creator>Jinhong Brejnholt (JINB)</dc:creator>
  <cp:lastModifiedBy>Jinhong Brejnholt</cp:lastModifiedBy>
  <cp:revision>36</cp:revision>
  <dcterms:created xsi:type="dcterms:W3CDTF">2021-02-11T21:36:05Z</dcterms:created>
  <dcterms:modified xsi:type="dcterms:W3CDTF">2024-04-12T12:14:08Z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0x01010006C2C74905506F409871793079A2E7D4</vt:lpwstr>
  </property>
</Properties>
</file>